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356" r:id="rId2"/>
    <p:sldId id="357" r:id="rId3"/>
    <p:sldId id="268" r:id="rId4"/>
    <p:sldId id="279" r:id="rId5"/>
    <p:sldId id="280" r:id="rId6"/>
    <p:sldId id="282" r:id="rId7"/>
    <p:sldId id="283" r:id="rId8"/>
    <p:sldId id="284" r:id="rId9"/>
    <p:sldId id="258" r:id="rId10"/>
    <p:sldId id="260" r:id="rId11"/>
    <p:sldId id="261" r:id="rId12"/>
    <p:sldId id="259" r:id="rId13"/>
    <p:sldId id="285" r:id="rId14"/>
    <p:sldId id="257" r:id="rId15"/>
    <p:sldId id="256" r:id="rId16"/>
    <p:sldId id="263" r:id="rId17"/>
    <p:sldId id="264" r:id="rId18"/>
    <p:sldId id="266" r:id="rId19"/>
    <p:sldId id="287" r:id="rId20"/>
    <p:sldId id="265" r:id="rId21"/>
    <p:sldId id="267" r:id="rId22"/>
    <p:sldId id="288" r:id="rId23"/>
    <p:sldId id="269" r:id="rId24"/>
    <p:sldId id="394" r:id="rId25"/>
    <p:sldId id="297" r:id="rId26"/>
    <p:sldId id="396" r:id="rId27"/>
    <p:sldId id="395" r:id="rId28"/>
    <p:sldId id="397" r:id="rId2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7"/>
    <p:restoredTop sz="96774"/>
  </p:normalViewPr>
  <p:slideViewPr>
    <p:cSldViewPr snapToGrid="0" snapToObjects="1">
      <p:cViewPr>
        <p:scale>
          <a:sx n="75" d="100"/>
          <a:sy n="75" d="100"/>
        </p:scale>
        <p:origin x="2488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F1715-EA66-0C47-95EB-C239B125CAE5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4BB70-BCA6-A441-B902-5A27493F64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94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09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77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729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75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050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20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1373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738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28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03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9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75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98024-4BFA-3D4D-808C-A306E4B00B16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CA9FF-903D-444A-B325-BDA828EB17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08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" y="778512"/>
            <a:ext cx="9124936" cy="60794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239085">
            <a:off x="2793929" y="4689577"/>
            <a:ext cx="204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>
                <a:latin typeface="HG丸ｺﾞｼｯｸM-PRO"/>
                <a:ea typeface="HG丸ｺﾞｼｯｸM-PRO"/>
                <a:cs typeface="HG丸ｺﾞｼｯｸM-PRO"/>
              </a:rPr>
              <a:t>誰だ</a:t>
            </a:r>
            <a:r>
              <a:rPr kumimoji="1" lang="ja-JP" altLang="en-US" sz="4000">
                <a:latin typeface="HG丸ｺﾞｼｯｸM-PRO"/>
                <a:ea typeface="HG丸ｺﾞｼｯｸM-PRO"/>
                <a:cs typeface="HG丸ｺﾞｼｯｸM-PRO"/>
              </a:rPr>
              <a:t>？</a:t>
            </a:r>
            <a:endParaRPr kumimoji="1" lang="ja-JP" altLang="en-US" sz="4000" dirty="0"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416557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5023F9BC-6F25-3340-9D92-9CF45744C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29" y="789691"/>
            <a:ext cx="8330155" cy="556063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A0528C-A9CE-6149-88C5-CFD247F8D821}"/>
              </a:ext>
            </a:extLst>
          </p:cNvPr>
          <p:cNvSpPr txBox="1"/>
          <p:nvPr/>
        </p:nvSpPr>
        <p:spPr>
          <a:xfrm>
            <a:off x="0" y="50614"/>
            <a:ext cx="1627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err="1"/>
              <a:t>RStudio</a:t>
            </a:r>
            <a:endParaRPr kumimoji="1" lang="ja-JP" altLang="en-US" sz="3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B15D0E-2C8E-D34E-89C9-1DD1BCF152DB}"/>
              </a:ext>
            </a:extLst>
          </p:cNvPr>
          <p:cNvSpPr txBox="1"/>
          <p:nvPr/>
        </p:nvSpPr>
        <p:spPr>
          <a:xfrm>
            <a:off x="2111828" y="112169"/>
            <a:ext cx="5546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File &gt; New File &gt; R script (</a:t>
            </a:r>
            <a:r>
              <a:rPr lang="en-US" altLang="ja-JP" sz="2800" b="1" dirty="0"/>
              <a:t>⌘ + </a:t>
            </a:r>
            <a:r>
              <a:rPr lang="ja-JP" altLang="en-US" sz="2800" b="1"/>
              <a:t>⇧</a:t>
            </a:r>
            <a:r>
              <a:rPr lang="en-US" altLang="ja-JP" sz="2800" b="1" dirty="0"/>
              <a:t> + N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858320-4055-CD47-B2D6-4498C89DEE1C}"/>
              </a:ext>
            </a:extLst>
          </p:cNvPr>
          <p:cNvSpPr txBox="1"/>
          <p:nvPr/>
        </p:nvSpPr>
        <p:spPr>
          <a:xfrm>
            <a:off x="5141148" y="1884519"/>
            <a:ext cx="3247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</a:rPr>
              <a:t>Script Editor</a:t>
            </a:r>
            <a:endParaRPr kumimoji="1" lang="ja-JP" altLang="en-US" sz="480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33E3D0-80F0-7543-B70D-CF633D6803B7}"/>
              </a:ext>
            </a:extLst>
          </p:cNvPr>
          <p:cNvSpPr txBox="1"/>
          <p:nvPr/>
        </p:nvSpPr>
        <p:spPr>
          <a:xfrm>
            <a:off x="1260159" y="2240422"/>
            <a:ext cx="2175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</a:rPr>
              <a:t>Console</a:t>
            </a:r>
            <a:endParaRPr kumimoji="1" lang="ja-JP" altLang="en-US" sz="480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F78FB-DBFA-F747-BA05-FB7B0023B6DE}"/>
              </a:ext>
            </a:extLst>
          </p:cNvPr>
          <p:cNvSpPr txBox="1"/>
          <p:nvPr/>
        </p:nvSpPr>
        <p:spPr>
          <a:xfrm>
            <a:off x="5266119" y="5119692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</a:rPr>
              <a:t>Files, Plots, </a:t>
            </a:r>
            <a:r>
              <a:rPr kumimoji="1" lang="en-US" altLang="ja-JP" sz="2800" dirty="0" err="1">
                <a:solidFill>
                  <a:schemeClr val="bg1"/>
                </a:solidFill>
              </a:rPr>
              <a:t>Pkgs</a:t>
            </a:r>
            <a:r>
              <a:rPr kumimoji="1" lang="en-US" altLang="ja-JP" sz="2800" dirty="0">
                <a:solidFill>
                  <a:schemeClr val="bg1"/>
                </a:solidFill>
              </a:rPr>
              <a:t>, ...</a:t>
            </a:r>
            <a:endParaRPr kumimoji="1" lang="ja-JP" altLang="en-US" sz="280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539BBD-0A6C-A24D-8795-2F7484238404}"/>
              </a:ext>
            </a:extLst>
          </p:cNvPr>
          <p:cNvSpPr txBox="1"/>
          <p:nvPr/>
        </p:nvSpPr>
        <p:spPr>
          <a:xfrm>
            <a:off x="933605" y="5359178"/>
            <a:ext cx="2958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>
                <a:solidFill>
                  <a:schemeClr val="bg1"/>
                </a:solidFill>
              </a:rPr>
              <a:t>Env</a:t>
            </a:r>
            <a:r>
              <a:rPr lang="en-US" altLang="ja-JP" sz="2800" dirty="0">
                <a:solidFill>
                  <a:schemeClr val="bg1"/>
                </a:solidFill>
              </a:rPr>
              <a:t>., </a:t>
            </a:r>
            <a:r>
              <a:rPr lang="en-US" altLang="ja-JP" sz="2800" dirty="0" err="1">
                <a:solidFill>
                  <a:schemeClr val="bg1"/>
                </a:solidFill>
              </a:rPr>
              <a:t>HIstoly</a:t>
            </a:r>
            <a:r>
              <a:rPr lang="en-US" altLang="ja-JP" sz="2800" dirty="0">
                <a:solidFill>
                  <a:schemeClr val="bg1"/>
                </a:solidFill>
              </a:rPr>
              <a:t>, Git, ...</a:t>
            </a:r>
            <a:endParaRPr kumimoji="1" lang="ja-JP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2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5023F9BC-6F25-3340-9D92-9CF45744C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29" y="789691"/>
            <a:ext cx="8330155" cy="556063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A0528C-A9CE-6149-88C5-CFD247F8D821}"/>
              </a:ext>
            </a:extLst>
          </p:cNvPr>
          <p:cNvSpPr txBox="1"/>
          <p:nvPr/>
        </p:nvSpPr>
        <p:spPr>
          <a:xfrm>
            <a:off x="0" y="50614"/>
            <a:ext cx="1627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err="1"/>
              <a:t>RStudio</a:t>
            </a:r>
            <a:endParaRPr kumimoji="1" lang="ja-JP" altLang="en-US" sz="36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B15D0E-2C8E-D34E-89C9-1DD1BCF152DB}"/>
              </a:ext>
            </a:extLst>
          </p:cNvPr>
          <p:cNvSpPr txBox="1"/>
          <p:nvPr/>
        </p:nvSpPr>
        <p:spPr>
          <a:xfrm>
            <a:off x="2111828" y="112169"/>
            <a:ext cx="5546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File &gt; New File &gt; R script (</a:t>
            </a:r>
            <a:r>
              <a:rPr lang="en-US" altLang="ja-JP" sz="2800" b="1" dirty="0"/>
              <a:t>⌘ + ⇧ + N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858320-4055-CD47-B2D6-4498C89DEE1C}"/>
              </a:ext>
            </a:extLst>
          </p:cNvPr>
          <p:cNvSpPr txBox="1"/>
          <p:nvPr/>
        </p:nvSpPr>
        <p:spPr>
          <a:xfrm>
            <a:off x="5141148" y="1884519"/>
            <a:ext cx="3247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</a:rPr>
              <a:t>Script Editor</a:t>
            </a:r>
            <a:endParaRPr kumimoji="1" lang="ja-JP" altLang="en-US" sz="480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33E3D0-80F0-7543-B70D-CF633D6803B7}"/>
              </a:ext>
            </a:extLst>
          </p:cNvPr>
          <p:cNvSpPr txBox="1"/>
          <p:nvPr/>
        </p:nvSpPr>
        <p:spPr>
          <a:xfrm>
            <a:off x="1260159" y="2240422"/>
            <a:ext cx="2175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</a:rPr>
              <a:t>Console</a:t>
            </a:r>
            <a:endParaRPr kumimoji="1" lang="ja-JP" altLang="en-US" sz="480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CF78FB-DBFA-F747-BA05-FB7B0023B6DE}"/>
              </a:ext>
            </a:extLst>
          </p:cNvPr>
          <p:cNvSpPr txBox="1"/>
          <p:nvPr/>
        </p:nvSpPr>
        <p:spPr>
          <a:xfrm>
            <a:off x="5266119" y="5119692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bg1"/>
                </a:solidFill>
              </a:rPr>
              <a:t>Files, Plots, </a:t>
            </a:r>
            <a:r>
              <a:rPr kumimoji="1" lang="en-US" altLang="ja-JP" sz="2800" dirty="0" err="1">
                <a:solidFill>
                  <a:schemeClr val="bg1"/>
                </a:solidFill>
              </a:rPr>
              <a:t>Pkgs</a:t>
            </a:r>
            <a:r>
              <a:rPr kumimoji="1" lang="en-US" altLang="ja-JP" sz="2800" dirty="0">
                <a:solidFill>
                  <a:schemeClr val="bg1"/>
                </a:solidFill>
              </a:rPr>
              <a:t>, ...</a:t>
            </a:r>
            <a:endParaRPr kumimoji="1" lang="ja-JP" altLang="en-US" sz="280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8539BBD-0A6C-A24D-8795-2F7484238404}"/>
              </a:ext>
            </a:extLst>
          </p:cNvPr>
          <p:cNvSpPr txBox="1"/>
          <p:nvPr/>
        </p:nvSpPr>
        <p:spPr>
          <a:xfrm>
            <a:off x="933605" y="5359178"/>
            <a:ext cx="2958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>
                <a:solidFill>
                  <a:schemeClr val="bg1"/>
                </a:solidFill>
              </a:rPr>
              <a:t>Env</a:t>
            </a:r>
            <a:r>
              <a:rPr lang="en-US" altLang="ja-JP" sz="2800" dirty="0">
                <a:solidFill>
                  <a:schemeClr val="bg1"/>
                </a:solidFill>
              </a:rPr>
              <a:t>., </a:t>
            </a:r>
            <a:r>
              <a:rPr lang="en-US" altLang="ja-JP" sz="2800" dirty="0" err="1">
                <a:solidFill>
                  <a:schemeClr val="bg1"/>
                </a:solidFill>
              </a:rPr>
              <a:t>HIstoly</a:t>
            </a:r>
            <a:r>
              <a:rPr lang="en-US" altLang="ja-JP" sz="2800" dirty="0">
                <a:solidFill>
                  <a:schemeClr val="bg1"/>
                </a:solidFill>
              </a:rPr>
              <a:t>, Git, ...</a:t>
            </a:r>
            <a:endParaRPr kumimoji="1" lang="ja-JP" altLang="en-US" sz="2800">
              <a:solidFill>
                <a:schemeClr val="bg1"/>
              </a:solidFill>
            </a:endParaRPr>
          </a:p>
        </p:txBody>
      </p:sp>
      <p:sp>
        <p:nvSpPr>
          <p:cNvPr id="3" name="円弧 2">
            <a:extLst>
              <a:ext uri="{FF2B5EF4-FFF2-40B4-BE49-F238E27FC236}">
                <a16:creationId xmlns:a16="http://schemas.microsoft.com/office/drawing/2014/main" id="{F631FABE-DE34-0743-A7E6-12025088851C}"/>
              </a:ext>
            </a:extLst>
          </p:cNvPr>
          <p:cNvSpPr/>
          <p:nvPr/>
        </p:nvSpPr>
        <p:spPr>
          <a:xfrm>
            <a:off x="2275114" y="1240973"/>
            <a:ext cx="3603173" cy="2775857"/>
          </a:xfrm>
          <a:prstGeom prst="arc">
            <a:avLst>
              <a:gd name="adj1" fmla="val 11276963"/>
              <a:gd name="adj2" fmla="val 20202137"/>
            </a:avLst>
          </a:prstGeom>
          <a:ln w="117475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≈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795BA72-7405-C641-B8BE-9E92CBCE75AA}"/>
              </a:ext>
            </a:extLst>
          </p:cNvPr>
          <p:cNvSpPr txBox="1"/>
          <p:nvPr/>
        </p:nvSpPr>
        <p:spPr>
          <a:xfrm>
            <a:off x="3435755" y="1234355"/>
            <a:ext cx="1289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</a:rPr>
              <a:t>Run</a:t>
            </a:r>
            <a:endParaRPr kumimoji="1" lang="ja-JP" altLang="en-US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78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CC57FB-004B-0446-BAAF-F1398C37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30" y="824432"/>
            <a:ext cx="8278112" cy="552588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2D15FA-A6D8-814F-BF56-2C40CCE27B39}"/>
              </a:ext>
            </a:extLst>
          </p:cNvPr>
          <p:cNvSpPr txBox="1"/>
          <p:nvPr/>
        </p:nvSpPr>
        <p:spPr>
          <a:xfrm>
            <a:off x="0" y="50614"/>
            <a:ext cx="1627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err="1"/>
              <a:t>RStudio</a:t>
            </a:r>
            <a:endParaRPr kumimoji="1" lang="ja-JP" altLang="en-US" sz="36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48A7CC7-3A2A-744D-B00A-9E742B863874}"/>
              </a:ext>
            </a:extLst>
          </p:cNvPr>
          <p:cNvSpPr txBox="1"/>
          <p:nvPr/>
        </p:nvSpPr>
        <p:spPr>
          <a:xfrm>
            <a:off x="5113867" y="2777066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solidFill>
                  <a:schemeClr val="bg1"/>
                </a:solidFill>
              </a:rPr>
              <a:t>select, </a:t>
            </a:r>
            <a:r>
              <a:rPr lang="ja-JP" altLang="en-US" sz="3600">
                <a:solidFill>
                  <a:schemeClr val="bg1"/>
                </a:solidFill>
              </a:rPr>
              <a:t>⌘</a:t>
            </a:r>
            <a:r>
              <a:rPr lang="en-US" altLang="ja-JP" sz="3600" dirty="0">
                <a:solidFill>
                  <a:schemeClr val="bg1"/>
                </a:solidFill>
              </a:rPr>
              <a:t> + ↩︎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sp>
        <p:nvSpPr>
          <p:cNvPr id="6" name="円弧 5">
            <a:extLst>
              <a:ext uri="{FF2B5EF4-FFF2-40B4-BE49-F238E27FC236}">
                <a16:creationId xmlns:a16="http://schemas.microsoft.com/office/drawing/2014/main" id="{D4B83F7E-FEB6-7142-BD43-B5910D52866A}"/>
              </a:ext>
            </a:extLst>
          </p:cNvPr>
          <p:cNvSpPr/>
          <p:nvPr/>
        </p:nvSpPr>
        <p:spPr>
          <a:xfrm>
            <a:off x="2275114" y="1240973"/>
            <a:ext cx="3603173" cy="2775857"/>
          </a:xfrm>
          <a:prstGeom prst="arc">
            <a:avLst>
              <a:gd name="adj1" fmla="val 11276963"/>
              <a:gd name="adj2" fmla="val 20202137"/>
            </a:avLst>
          </a:prstGeom>
          <a:ln w="117475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≈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0279A5B-8246-4F4A-939F-7F9E994DA852}"/>
              </a:ext>
            </a:extLst>
          </p:cNvPr>
          <p:cNvSpPr/>
          <p:nvPr/>
        </p:nvSpPr>
        <p:spPr>
          <a:xfrm>
            <a:off x="4927600" y="2184400"/>
            <a:ext cx="1405467" cy="59266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80B042B-86A8-7D48-BC44-F737B5CE7C9A}"/>
              </a:ext>
            </a:extLst>
          </p:cNvPr>
          <p:cNvSpPr/>
          <p:nvPr/>
        </p:nvSpPr>
        <p:spPr>
          <a:xfrm>
            <a:off x="428493" y="1888067"/>
            <a:ext cx="1405467" cy="59266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C91BE49-8B7F-984C-B4EE-E6CEE4AE3F6C}"/>
              </a:ext>
            </a:extLst>
          </p:cNvPr>
          <p:cNvSpPr/>
          <p:nvPr/>
        </p:nvSpPr>
        <p:spPr>
          <a:xfrm>
            <a:off x="452195" y="4952999"/>
            <a:ext cx="1749137" cy="770467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5C2409-9428-A141-B697-6A1812E993E3}"/>
              </a:ext>
            </a:extLst>
          </p:cNvPr>
          <p:cNvSpPr txBox="1"/>
          <p:nvPr/>
        </p:nvSpPr>
        <p:spPr>
          <a:xfrm>
            <a:off x="3435755" y="1234355"/>
            <a:ext cx="1289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>
                <a:solidFill>
                  <a:schemeClr val="bg1"/>
                </a:solidFill>
              </a:rPr>
              <a:t>Run</a:t>
            </a:r>
            <a:endParaRPr kumimoji="1" lang="ja-JP" altLang="en-US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8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46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3E1775-EFB2-0F4E-8D38-0490D754747E}"/>
              </a:ext>
            </a:extLst>
          </p:cNvPr>
          <p:cNvSpPr txBox="1"/>
          <p:nvPr/>
        </p:nvSpPr>
        <p:spPr>
          <a:xfrm>
            <a:off x="220134" y="880532"/>
            <a:ext cx="7632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File &gt; New Project &gt; New Directory &gt; New Project &gt;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65EF38-D5ED-B447-993E-28772EFF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93" y="1581632"/>
            <a:ext cx="7023661" cy="497156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07460F-3A0E-DD4C-A322-A8912EE75196}"/>
              </a:ext>
            </a:extLst>
          </p:cNvPr>
          <p:cNvSpPr txBox="1"/>
          <p:nvPr/>
        </p:nvSpPr>
        <p:spPr>
          <a:xfrm>
            <a:off x="0" y="50614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Create New Project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3321169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DE2FDCD-6F38-FE45-A605-044BFB241D7F}"/>
              </a:ext>
            </a:extLst>
          </p:cNvPr>
          <p:cNvCxnSpPr>
            <a:cxnSpLocks/>
          </p:cNvCxnSpPr>
          <p:nvPr/>
        </p:nvCxnSpPr>
        <p:spPr>
          <a:xfrm flipH="1">
            <a:off x="1543550" y="3307809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D9AB195-5328-2346-B9CC-45CDB2C6E823}"/>
              </a:ext>
            </a:extLst>
          </p:cNvPr>
          <p:cNvCxnSpPr>
            <a:cxnSpLocks/>
          </p:cNvCxnSpPr>
          <p:nvPr/>
        </p:nvCxnSpPr>
        <p:spPr>
          <a:xfrm>
            <a:off x="803321" y="1481423"/>
            <a:ext cx="0" cy="194491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18BD87EF-045C-F147-B854-D4954D7A7376}"/>
              </a:ext>
            </a:extLst>
          </p:cNvPr>
          <p:cNvSpPr/>
          <p:nvPr/>
        </p:nvSpPr>
        <p:spPr>
          <a:xfrm>
            <a:off x="803321" y="2352281"/>
            <a:ext cx="740229" cy="3567783"/>
          </a:xfrm>
          <a:custGeom>
            <a:avLst/>
            <a:gdLst>
              <a:gd name="connsiteX0" fmla="*/ 0 w 522514"/>
              <a:gd name="connsiteY0" fmla="*/ 0 h 5233851"/>
              <a:gd name="connsiteX1" fmla="*/ 522514 w 522514"/>
              <a:gd name="connsiteY1" fmla="*/ 0 h 5233851"/>
              <a:gd name="connsiteX2" fmla="*/ 522514 w 522514"/>
              <a:gd name="connsiteY2" fmla="*/ 5233851 h 523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14" h="5233851">
                <a:moveTo>
                  <a:pt x="0" y="0"/>
                </a:moveTo>
                <a:lnTo>
                  <a:pt x="522514" y="0"/>
                </a:lnTo>
                <a:lnTo>
                  <a:pt x="522514" y="5233851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CE74403-7317-1A45-ABF5-20A60382CA0C}"/>
              </a:ext>
            </a:extLst>
          </p:cNvPr>
          <p:cNvSpPr txBox="1"/>
          <p:nvPr/>
        </p:nvSpPr>
        <p:spPr>
          <a:xfrm>
            <a:off x="2005363" y="2075173"/>
            <a:ext cx="207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m</a:t>
            </a:r>
            <a:r>
              <a:rPr kumimoji="1" lang="en-US" altLang="ja-JP" sz="3200" dirty="0" err="1"/>
              <a:t>y_project</a:t>
            </a:r>
            <a:endParaRPr kumimoji="1" lang="ja-JP" altLang="en-US" sz="3200"/>
          </a:p>
        </p:txBody>
      </p:sp>
      <p:pic>
        <p:nvPicPr>
          <p:cNvPr id="1028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5CA8B2EC-7F26-7E4F-913A-DEF4FE4CF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19" y="1933959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9A54A4F-4E43-2743-9F80-04966465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363" y="2833326"/>
            <a:ext cx="995945" cy="9489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9F66952-4500-2A47-85D5-BC4F6B39D5BD}"/>
              </a:ext>
            </a:extLst>
          </p:cNvPr>
          <p:cNvSpPr txBox="1"/>
          <p:nvPr/>
        </p:nvSpPr>
        <p:spPr>
          <a:xfrm>
            <a:off x="3088997" y="3030701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m</a:t>
            </a:r>
            <a:r>
              <a:rPr kumimoji="1" lang="en-US" altLang="ja-JP" sz="3200" dirty="0" err="1"/>
              <a:t>y_project.Rproj</a:t>
            </a:r>
            <a:endParaRPr kumimoji="1" lang="ja-JP" altLang="en-US" sz="3200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BC44702-3C32-A54E-A594-0D09E0DADCB7}"/>
              </a:ext>
            </a:extLst>
          </p:cNvPr>
          <p:cNvCxnSpPr>
            <a:cxnSpLocks/>
          </p:cNvCxnSpPr>
          <p:nvPr/>
        </p:nvCxnSpPr>
        <p:spPr>
          <a:xfrm flipH="1">
            <a:off x="1543549" y="4511138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A6C72414-E279-594A-A98B-C02E8BD7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013" y="4014344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883B000-C8FF-A549-B287-E80430AB3B7E}"/>
              </a:ext>
            </a:extLst>
          </p:cNvPr>
          <p:cNvSpPr txBox="1"/>
          <p:nvPr/>
        </p:nvSpPr>
        <p:spPr>
          <a:xfrm>
            <a:off x="3088997" y="4155558"/>
            <a:ext cx="200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.</a:t>
            </a:r>
            <a:r>
              <a:rPr lang="en-US" altLang="ja-JP" sz="3200" dirty="0" err="1"/>
              <a:t>Rproj.user</a:t>
            </a:r>
            <a:endParaRPr kumimoji="1" lang="ja-JP" altLang="en-US" sz="320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A63653-392C-A24A-88B5-AE2A866143B4}"/>
              </a:ext>
            </a:extLst>
          </p:cNvPr>
          <p:cNvSpPr txBox="1"/>
          <p:nvPr/>
        </p:nvSpPr>
        <p:spPr>
          <a:xfrm>
            <a:off x="1227165" y="1246108"/>
            <a:ext cx="2832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~/Documents/R</a:t>
            </a:r>
            <a:endParaRPr kumimoji="1" lang="ja-JP" altLang="en-US" sz="3200"/>
          </a:p>
        </p:txBody>
      </p:sp>
      <p:pic>
        <p:nvPicPr>
          <p:cNvPr id="38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793D99AD-0EAD-5E4F-8138-B3FADCA2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1" y="1104894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480A275-C9DE-AF4A-B02F-4EAB21FDDF38}"/>
              </a:ext>
            </a:extLst>
          </p:cNvPr>
          <p:cNvSpPr txBox="1"/>
          <p:nvPr/>
        </p:nvSpPr>
        <p:spPr>
          <a:xfrm>
            <a:off x="3218748" y="5137705"/>
            <a:ext cx="61284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1"/>
                </a:solidFill>
                <a:latin typeface="Hack" panose="020B0609030202020204" pitchFamily="49" charset="-128"/>
                <a:ea typeface="Hack" panose="020B0609030202020204" pitchFamily="49" charset="-128"/>
                <a:cs typeface="Hack" panose="020B0609030202020204" pitchFamily="49" charset="-128"/>
              </a:rPr>
              <a:t>Auto saved </a:t>
            </a:r>
          </a:p>
          <a:p>
            <a:r>
              <a:rPr kumimoji="1" lang="en-US" altLang="ja-JP" sz="2800" dirty="0">
                <a:solidFill>
                  <a:schemeClr val="accent1"/>
                </a:solidFill>
                <a:latin typeface="Hack" panose="020B0609030202020204" pitchFamily="49" charset="-128"/>
                <a:ea typeface="Hack" panose="020B0609030202020204" pitchFamily="49" charset="-128"/>
                <a:cs typeface="Hack" panose="020B0609030202020204" pitchFamily="49" charset="-128"/>
              </a:rPr>
              <a:t>working information</a:t>
            </a:r>
          </a:p>
          <a:p>
            <a:r>
              <a:rPr lang="en-US" altLang="ja-JP" sz="3200" dirty="0">
                <a:solidFill>
                  <a:schemeClr val="accent1"/>
                </a:solidFill>
              </a:rPr>
              <a:t>(</a:t>
            </a:r>
            <a:r>
              <a:rPr lang="ja-JP" altLang="en-US" sz="3200">
                <a:solidFill>
                  <a:schemeClr val="accent1"/>
                </a:solidFill>
              </a:rPr>
              <a:t>Unsaved edits</a:t>
            </a:r>
            <a:r>
              <a:rPr lang="en-US" altLang="ja-JP" sz="3200" dirty="0">
                <a:solidFill>
                  <a:schemeClr val="accent1"/>
                </a:solidFill>
              </a:rPr>
              <a:t>, tab order, etc.)</a:t>
            </a:r>
            <a:endParaRPr lang="ja-JP" altLang="en-US" sz="3200">
              <a:solidFill>
                <a:schemeClr val="accent1"/>
              </a:solidFill>
            </a:endParaRPr>
          </a:p>
          <a:p>
            <a:endParaRPr kumimoji="1" lang="ja-JP" altLang="en-US" sz="2800">
              <a:solidFill>
                <a:schemeClr val="accent1"/>
              </a:solidFill>
              <a:latin typeface="Hack" panose="020B0609030202020204" pitchFamily="49" charset="-128"/>
              <a:ea typeface="Hack" panose="020B0609030202020204" pitchFamily="49" charset="-128"/>
              <a:cs typeface="Hack" panose="020B0609030202020204" pitchFamily="49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6E140A2-B6A2-D447-B05E-DB737E418571}"/>
              </a:ext>
            </a:extLst>
          </p:cNvPr>
          <p:cNvSpPr txBox="1"/>
          <p:nvPr/>
        </p:nvSpPr>
        <p:spPr>
          <a:xfrm>
            <a:off x="4645834" y="1410739"/>
            <a:ext cx="429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1"/>
                </a:solidFill>
                <a:latin typeface="Hack" panose="020B0609030202020204" pitchFamily="49" charset="-128"/>
                <a:ea typeface="Hack" panose="020B0609030202020204" pitchFamily="49" charset="-128"/>
                <a:cs typeface="Hack" panose="020B0609030202020204" pitchFamily="49" charset="-128"/>
              </a:rPr>
              <a:t>Project Root folder</a:t>
            </a:r>
            <a:endParaRPr kumimoji="1" lang="ja-JP" altLang="en-US" sz="2800">
              <a:solidFill>
                <a:schemeClr val="accent1"/>
              </a:solidFill>
              <a:latin typeface="Hack" panose="020B0609030202020204" pitchFamily="49" charset="-128"/>
              <a:ea typeface="Hack" panose="020B0609030202020204" pitchFamily="49" charset="-128"/>
              <a:cs typeface="Hack" panose="020B0609030202020204" pitchFamily="49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D1EC18D-307D-0341-8E9F-4ECAD802C344}"/>
              </a:ext>
            </a:extLst>
          </p:cNvPr>
          <p:cNvSpPr txBox="1"/>
          <p:nvPr/>
        </p:nvSpPr>
        <p:spPr>
          <a:xfrm>
            <a:off x="6577902" y="2352281"/>
            <a:ext cx="2348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accent1"/>
                </a:solidFill>
                <a:latin typeface="Hack" panose="020B0609030202020204" pitchFamily="49" charset="-128"/>
                <a:ea typeface="Hack" panose="020B0609030202020204" pitchFamily="49" charset="-128"/>
                <a:cs typeface="Hack" panose="020B0609030202020204" pitchFamily="49" charset="-128"/>
              </a:rPr>
              <a:t>Workspace </a:t>
            </a:r>
            <a:br>
              <a:rPr lang="en-US" altLang="ja-JP" sz="2800" dirty="0">
                <a:solidFill>
                  <a:schemeClr val="accent1"/>
                </a:solidFill>
                <a:latin typeface="Hack" panose="020B0609030202020204" pitchFamily="49" charset="-128"/>
                <a:ea typeface="Hack" panose="020B0609030202020204" pitchFamily="49" charset="-128"/>
                <a:cs typeface="Hack" panose="020B0609030202020204" pitchFamily="49" charset="-128"/>
              </a:rPr>
            </a:br>
            <a:r>
              <a:rPr lang="en-US" altLang="ja-JP" sz="2800" dirty="0">
                <a:solidFill>
                  <a:schemeClr val="accent1"/>
                </a:solidFill>
                <a:latin typeface="Hack" panose="020B0609030202020204" pitchFamily="49" charset="-128"/>
                <a:ea typeface="Hack" panose="020B0609030202020204" pitchFamily="49" charset="-128"/>
                <a:cs typeface="Hack" panose="020B0609030202020204" pitchFamily="49" charset="-128"/>
              </a:rPr>
              <a:t>setting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58EA5A59-D4A3-614A-B0D6-B3A575794773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6145774" y="2829335"/>
            <a:ext cx="432128" cy="51701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42999720-CC05-934B-B418-EBFF5644B1AB}"/>
              </a:ext>
            </a:extLst>
          </p:cNvPr>
          <p:cNvCxnSpPr>
            <a:cxnSpLocks/>
          </p:cNvCxnSpPr>
          <p:nvPr/>
        </p:nvCxnSpPr>
        <p:spPr>
          <a:xfrm flipV="1">
            <a:off x="3736139" y="4717659"/>
            <a:ext cx="0" cy="42950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8EE8B8D-15E3-7E41-89AA-B8C067BAB80C}"/>
              </a:ext>
            </a:extLst>
          </p:cNvPr>
          <p:cNvSpPr txBox="1"/>
          <p:nvPr/>
        </p:nvSpPr>
        <p:spPr>
          <a:xfrm>
            <a:off x="0" y="50614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 Folder</a:t>
            </a:r>
            <a:endParaRPr kumimoji="1" lang="ja-JP" altLang="en-US" sz="3600"/>
          </a:p>
        </p:txBody>
      </p:sp>
      <p:sp>
        <p:nvSpPr>
          <p:cNvPr id="52" name="下矢印 51">
            <a:extLst>
              <a:ext uri="{FF2B5EF4-FFF2-40B4-BE49-F238E27FC236}">
                <a16:creationId xmlns:a16="http://schemas.microsoft.com/office/drawing/2014/main" id="{FFEB5B46-93EE-F842-8425-D15C86469970}"/>
              </a:ext>
            </a:extLst>
          </p:cNvPr>
          <p:cNvSpPr/>
          <p:nvPr/>
        </p:nvSpPr>
        <p:spPr>
          <a:xfrm>
            <a:off x="7044243" y="3346351"/>
            <a:ext cx="1083757" cy="66799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13EB62E-D503-944F-A58B-8CCAD64A1302}"/>
              </a:ext>
            </a:extLst>
          </p:cNvPr>
          <p:cNvSpPr txBox="1"/>
          <p:nvPr/>
        </p:nvSpPr>
        <p:spPr>
          <a:xfrm>
            <a:off x="6160672" y="4154189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accent1"/>
                </a:solidFill>
                <a:latin typeface="Hack" panose="020B0609030202020204" pitchFamily="49" charset="-128"/>
                <a:ea typeface="Hack" panose="020B0609030202020204" pitchFamily="49" charset="-128"/>
                <a:cs typeface="Hack" panose="020B0609030202020204" pitchFamily="49" charset="-128"/>
              </a:rPr>
              <a:t>Open </a:t>
            </a:r>
            <a:r>
              <a:rPr lang="en-US" altLang="ja-JP" sz="2800" dirty="0" err="1">
                <a:solidFill>
                  <a:schemeClr val="accent1"/>
                </a:solidFill>
                <a:latin typeface="Hack" panose="020B0609030202020204" pitchFamily="49" charset="-128"/>
                <a:ea typeface="Hack" panose="020B0609030202020204" pitchFamily="49" charset="-128"/>
                <a:cs typeface="Hack" panose="020B0609030202020204" pitchFamily="49" charset="-128"/>
              </a:rPr>
              <a:t>RStudio</a:t>
            </a:r>
            <a:endParaRPr lang="en-US" altLang="ja-JP" sz="2800" dirty="0">
              <a:solidFill>
                <a:schemeClr val="accent1"/>
              </a:solidFill>
              <a:latin typeface="Hack" panose="020B0609030202020204" pitchFamily="49" charset="-128"/>
              <a:ea typeface="Hack" panose="020B0609030202020204" pitchFamily="49" charset="-128"/>
              <a:cs typeface="Hack" panose="020B0609030202020204" pitchFamily="49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2CDDB06-C724-DC4A-9169-82EE5EE12A40}"/>
              </a:ext>
            </a:extLst>
          </p:cNvPr>
          <p:cNvCxnSpPr>
            <a:cxnSpLocks/>
          </p:cNvCxnSpPr>
          <p:nvPr/>
        </p:nvCxnSpPr>
        <p:spPr>
          <a:xfrm flipH="1">
            <a:off x="4127567" y="1745444"/>
            <a:ext cx="432128" cy="51701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DE2FDCD-6F38-FE45-A605-044BFB241D7F}"/>
              </a:ext>
            </a:extLst>
          </p:cNvPr>
          <p:cNvCxnSpPr>
            <a:cxnSpLocks/>
          </p:cNvCxnSpPr>
          <p:nvPr/>
        </p:nvCxnSpPr>
        <p:spPr>
          <a:xfrm flipH="1">
            <a:off x="1560484" y="3070742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D9AB195-5328-2346-B9CC-45CDB2C6E823}"/>
              </a:ext>
            </a:extLst>
          </p:cNvPr>
          <p:cNvCxnSpPr>
            <a:cxnSpLocks/>
          </p:cNvCxnSpPr>
          <p:nvPr/>
        </p:nvCxnSpPr>
        <p:spPr>
          <a:xfrm>
            <a:off x="820255" y="1244356"/>
            <a:ext cx="0" cy="194491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18BD87EF-045C-F147-B854-D4954D7A7376}"/>
              </a:ext>
            </a:extLst>
          </p:cNvPr>
          <p:cNvSpPr/>
          <p:nvPr/>
        </p:nvSpPr>
        <p:spPr>
          <a:xfrm>
            <a:off x="820255" y="2115214"/>
            <a:ext cx="740229" cy="4505719"/>
          </a:xfrm>
          <a:custGeom>
            <a:avLst/>
            <a:gdLst>
              <a:gd name="connsiteX0" fmla="*/ 0 w 522514"/>
              <a:gd name="connsiteY0" fmla="*/ 0 h 5233851"/>
              <a:gd name="connsiteX1" fmla="*/ 522514 w 522514"/>
              <a:gd name="connsiteY1" fmla="*/ 0 h 5233851"/>
              <a:gd name="connsiteX2" fmla="*/ 522514 w 522514"/>
              <a:gd name="connsiteY2" fmla="*/ 5233851 h 523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14" h="5233851">
                <a:moveTo>
                  <a:pt x="0" y="0"/>
                </a:moveTo>
                <a:lnTo>
                  <a:pt x="522514" y="0"/>
                </a:lnTo>
                <a:lnTo>
                  <a:pt x="522514" y="5233851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CE74403-7317-1A45-ABF5-20A60382CA0C}"/>
              </a:ext>
            </a:extLst>
          </p:cNvPr>
          <p:cNvSpPr txBox="1"/>
          <p:nvPr/>
        </p:nvSpPr>
        <p:spPr>
          <a:xfrm>
            <a:off x="2022297" y="1838106"/>
            <a:ext cx="207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m</a:t>
            </a:r>
            <a:r>
              <a:rPr kumimoji="1" lang="en-US" altLang="ja-JP" sz="3200" dirty="0" err="1"/>
              <a:t>y_project</a:t>
            </a:r>
            <a:endParaRPr kumimoji="1" lang="ja-JP" altLang="en-US" sz="3200"/>
          </a:p>
        </p:txBody>
      </p:sp>
      <p:pic>
        <p:nvPicPr>
          <p:cNvPr id="1028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5CA8B2EC-7F26-7E4F-913A-DEF4FE4CF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53" y="1696892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9A54A4F-4E43-2743-9F80-04966465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97" y="2596259"/>
            <a:ext cx="995945" cy="9489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9F66952-4500-2A47-85D5-BC4F6B39D5BD}"/>
              </a:ext>
            </a:extLst>
          </p:cNvPr>
          <p:cNvSpPr txBox="1"/>
          <p:nvPr/>
        </p:nvSpPr>
        <p:spPr>
          <a:xfrm>
            <a:off x="3105931" y="2793634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m</a:t>
            </a:r>
            <a:r>
              <a:rPr kumimoji="1" lang="en-US" altLang="ja-JP" sz="3200" dirty="0" err="1"/>
              <a:t>y_project.Rproj</a:t>
            </a:r>
            <a:endParaRPr kumimoji="1" lang="ja-JP" altLang="en-US" sz="3200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BC44702-3C32-A54E-A594-0D09E0DADCB7}"/>
              </a:ext>
            </a:extLst>
          </p:cNvPr>
          <p:cNvCxnSpPr>
            <a:cxnSpLocks/>
          </p:cNvCxnSpPr>
          <p:nvPr/>
        </p:nvCxnSpPr>
        <p:spPr>
          <a:xfrm flipH="1">
            <a:off x="1560483" y="4121674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A63653-392C-A24A-88B5-AE2A866143B4}"/>
              </a:ext>
            </a:extLst>
          </p:cNvPr>
          <p:cNvSpPr txBox="1"/>
          <p:nvPr/>
        </p:nvSpPr>
        <p:spPr>
          <a:xfrm>
            <a:off x="1244099" y="1009041"/>
            <a:ext cx="2832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~/Documents/R</a:t>
            </a:r>
            <a:endParaRPr kumimoji="1" lang="ja-JP" altLang="en-US" sz="3200"/>
          </a:p>
        </p:txBody>
      </p:sp>
      <p:pic>
        <p:nvPicPr>
          <p:cNvPr id="38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793D99AD-0EAD-5E4F-8138-B3FADCA2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55" y="867827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8EE8B8D-15E3-7E41-89AA-B8C067BAB80C}"/>
              </a:ext>
            </a:extLst>
          </p:cNvPr>
          <p:cNvSpPr txBox="1"/>
          <p:nvPr/>
        </p:nvSpPr>
        <p:spPr>
          <a:xfrm>
            <a:off x="0" y="50614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 Folder</a:t>
            </a:r>
            <a:endParaRPr kumimoji="1" lang="ja-JP" altLang="en-US" sz="36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7EFDF3A-7E50-D34A-92D7-F95D3E1DBE29}"/>
              </a:ext>
            </a:extLst>
          </p:cNvPr>
          <p:cNvSpPr txBox="1"/>
          <p:nvPr/>
        </p:nvSpPr>
        <p:spPr>
          <a:xfrm>
            <a:off x="2858941" y="3805323"/>
            <a:ext cx="924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data</a:t>
            </a:r>
            <a:endParaRPr kumimoji="1" lang="ja-JP" altLang="en-US" sz="3200"/>
          </a:p>
        </p:txBody>
      </p:sp>
      <p:pic>
        <p:nvPicPr>
          <p:cNvPr id="24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AF9F1B6B-BAAF-E64B-BE96-58C42D66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97" y="3664109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1A90489-D1CE-B046-AFDD-486940081F5E}"/>
              </a:ext>
            </a:extLst>
          </p:cNvPr>
          <p:cNvCxnSpPr>
            <a:cxnSpLocks/>
          </p:cNvCxnSpPr>
          <p:nvPr/>
        </p:nvCxnSpPr>
        <p:spPr>
          <a:xfrm flipH="1">
            <a:off x="1560483" y="5101165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8BF553F-B425-744E-B33E-5D94C848BB1E}"/>
              </a:ext>
            </a:extLst>
          </p:cNvPr>
          <p:cNvSpPr txBox="1"/>
          <p:nvPr/>
        </p:nvSpPr>
        <p:spPr>
          <a:xfrm>
            <a:off x="2858941" y="47848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fig</a:t>
            </a:r>
            <a:endParaRPr kumimoji="1" lang="ja-JP" altLang="en-US" sz="3200"/>
          </a:p>
        </p:txBody>
      </p:sp>
      <p:pic>
        <p:nvPicPr>
          <p:cNvPr id="27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D4612088-634A-F44B-A311-3180D5EB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97" y="4643600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D6B5107-B77C-7844-84C3-5536F8BE575E}"/>
              </a:ext>
            </a:extLst>
          </p:cNvPr>
          <p:cNvCxnSpPr>
            <a:cxnSpLocks/>
          </p:cNvCxnSpPr>
          <p:nvPr/>
        </p:nvCxnSpPr>
        <p:spPr>
          <a:xfrm flipH="1">
            <a:off x="1560484" y="6083296"/>
            <a:ext cx="46181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590D370F-3F1B-8D4F-9D9D-2CDBA094A332}"/>
              </a:ext>
            </a:extLst>
          </p:cNvPr>
          <p:cNvSpPr txBox="1"/>
          <p:nvPr/>
        </p:nvSpPr>
        <p:spPr>
          <a:xfrm>
            <a:off x="2748089" y="5721059"/>
            <a:ext cx="1434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script.R</a:t>
            </a:r>
            <a:endParaRPr kumimoji="1" lang="ja-JP" altLang="en-US" sz="3200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256A6869-3053-7549-A6D5-C7719D1561E7}"/>
              </a:ext>
            </a:extLst>
          </p:cNvPr>
          <p:cNvGrpSpPr/>
          <p:nvPr/>
        </p:nvGrpSpPr>
        <p:grpSpPr>
          <a:xfrm>
            <a:off x="2121529" y="5761572"/>
            <a:ext cx="501780" cy="596021"/>
            <a:chOff x="1141269" y="1781052"/>
            <a:chExt cx="836644" cy="836644"/>
          </a:xfrm>
        </p:grpSpPr>
        <p:sp>
          <p:nvSpPr>
            <p:cNvPr id="58" name="メモ 57">
              <a:extLst>
                <a:ext uri="{FF2B5EF4-FFF2-40B4-BE49-F238E27FC236}">
                  <a16:creationId xmlns:a16="http://schemas.microsoft.com/office/drawing/2014/main" id="{551E2F0D-735C-524E-BEF8-6130F277CEDA}"/>
                </a:ext>
              </a:extLst>
            </p:cNvPr>
            <p:cNvSpPr/>
            <p:nvPr/>
          </p:nvSpPr>
          <p:spPr>
            <a:xfrm>
              <a:off x="1141269" y="1781052"/>
              <a:ext cx="836644" cy="836644"/>
            </a:xfrm>
            <a:prstGeom prst="foldedCorner">
              <a:avLst>
                <a:gd name="adj" fmla="val 2071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5597A454-E424-1B4F-BE52-DCACEA5B7411}"/>
                </a:ext>
              </a:extLst>
            </p:cNvPr>
            <p:cNvCxnSpPr/>
            <p:nvPr/>
          </p:nvCxnSpPr>
          <p:spPr>
            <a:xfrm>
              <a:off x="1310770" y="2000250"/>
              <a:ext cx="497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6E79818-AAA0-C148-AD05-D49A8BBEB93D}"/>
                </a:ext>
              </a:extLst>
            </p:cNvPr>
            <p:cNvCxnSpPr/>
            <p:nvPr/>
          </p:nvCxnSpPr>
          <p:spPr>
            <a:xfrm>
              <a:off x="1310770" y="2162175"/>
              <a:ext cx="497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DFA74937-6409-624D-92D9-566533FFCFEE}"/>
                </a:ext>
              </a:extLst>
            </p:cNvPr>
            <p:cNvCxnSpPr/>
            <p:nvPr/>
          </p:nvCxnSpPr>
          <p:spPr>
            <a:xfrm>
              <a:off x="1310604" y="2327275"/>
              <a:ext cx="497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571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DE2FDCD-6F38-FE45-A605-044BFB241D7F}"/>
              </a:ext>
            </a:extLst>
          </p:cNvPr>
          <p:cNvCxnSpPr>
            <a:cxnSpLocks/>
          </p:cNvCxnSpPr>
          <p:nvPr/>
        </p:nvCxnSpPr>
        <p:spPr>
          <a:xfrm flipH="1">
            <a:off x="1560484" y="3070742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D9AB195-5328-2346-B9CC-45CDB2C6E823}"/>
              </a:ext>
            </a:extLst>
          </p:cNvPr>
          <p:cNvCxnSpPr>
            <a:cxnSpLocks/>
          </p:cNvCxnSpPr>
          <p:nvPr/>
        </p:nvCxnSpPr>
        <p:spPr>
          <a:xfrm>
            <a:off x="820255" y="1244356"/>
            <a:ext cx="0" cy="194491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18BD87EF-045C-F147-B854-D4954D7A7376}"/>
              </a:ext>
            </a:extLst>
          </p:cNvPr>
          <p:cNvSpPr/>
          <p:nvPr/>
        </p:nvSpPr>
        <p:spPr>
          <a:xfrm>
            <a:off x="820255" y="2115214"/>
            <a:ext cx="740229" cy="4505719"/>
          </a:xfrm>
          <a:custGeom>
            <a:avLst/>
            <a:gdLst>
              <a:gd name="connsiteX0" fmla="*/ 0 w 522514"/>
              <a:gd name="connsiteY0" fmla="*/ 0 h 5233851"/>
              <a:gd name="connsiteX1" fmla="*/ 522514 w 522514"/>
              <a:gd name="connsiteY1" fmla="*/ 0 h 5233851"/>
              <a:gd name="connsiteX2" fmla="*/ 522514 w 522514"/>
              <a:gd name="connsiteY2" fmla="*/ 5233851 h 523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14" h="5233851">
                <a:moveTo>
                  <a:pt x="0" y="0"/>
                </a:moveTo>
                <a:lnTo>
                  <a:pt x="522514" y="0"/>
                </a:lnTo>
                <a:lnTo>
                  <a:pt x="522514" y="5233851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CE74403-7317-1A45-ABF5-20A60382CA0C}"/>
              </a:ext>
            </a:extLst>
          </p:cNvPr>
          <p:cNvSpPr txBox="1"/>
          <p:nvPr/>
        </p:nvSpPr>
        <p:spPr>
          <a:xfrm>
            <a:off x="2022297" y="1838106"/>
            <a:ext cx="207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m</a:t>
            </a:r>
            <a:r>
              <a:rPr kumimoji="1" lang="en-US" altLang="ja-JP" sz="3200" dirty="0" err="1"/>
              <a:t>y_project</a:t>
            </a:r>
            <a:endParaRPr kumimoji="1" lang="ja-JP" altLang="en-US" sz="3200"/>
          </a:p>
        </p:txBody>
      </p:sp>
      <p:pic>
        <p:nvPicPr>
          <p:cNvPr id="1028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5CA8B2EC-7F26-7E4F-913A-DEF4FE4CF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53" y="1696892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9A54A4F-4E43-2743-9F80-04966465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97" y="2596259"/>
            <a:ext cx="995945" cy="9489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9F66952-4500-2A47-85D5-BC4F6B39D5BD}"/>
              </a:ext>
            </a:extLst>
          </p:cNvPr>
          <p:cNvSpPr txBox="1"/>
          <p:nvPr/>
        </p:nvSpPr>
        <p:spPr>
          <a:xfrm>
            <a:off x="3105931" y="2793634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m</a:t>
            </a:r>
            <a:r>
              <a:rPr kumimoji="1" lang="en-US" altLang="ja-JP" sz="3200" dirty="0" err="1"/>
              <a:t>y_project.Rproj</a:t>
            </a:r>
            <a:endParaRPr kumimoji="1" lang="ja-JP" altLang="en-US" sz="3200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BC44702-3C32-A54E-A594-0D09E0DADCB7}"/>
              </a:ext>
            </a:extLst>
          </p:cNvPr>
          <p:cNvCxnSpPr>
            <a:cxnSpLocks/>
          </p:cNvCxnSpPr>
          <p:nvPr/>
        </p:nvCxnSpPr>
        <p:spPr>
          <a:xfrm flipH="1">
            <a:off x="1560483" y="4121674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A63653-392C-A24A-88B5-AE2A866143B4}"/>
              </a:ext>
            </a:extLst>
          </p:cNvPr>
          <p:cNvSpPr txBox="1"/>
          <p:nvPr/>
        </p:nvSpPr>
        <p:spPr>
          <a:xfrm>
            <a:off x="1244099" y="1009041"/>
            <a:ext cx="2832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~/Documents/R</a:t>
            </a:r>
            <a:endParaRPr kumimoji="1" lang="ja-JP" altLang="en-US" sz="3200"/>
          </a:p>
        </p:txBody>
      </p:sp>
      <p:pic>
        <p:nvPicPr>
          <p:cNvPr id="38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793D99AD-0EAD-5E4F-8138-B3FADCA2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55" y="867827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8EE8B8D-15E3-7E41-89AA-B8C067BAB80C}"/>
              </a:ext>
            </a:extLst>
          </p:cNvPr>
          <p:cNvSpPr txBox="1"/>
          <p:nvPr/>
        </p:nvSpPr>
        <p:spPr>
          <a:xfrm>
            <a:off x="0" y="50614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 Folder</a:t>
            </a:r>
            <a:endParaRPr kumimoji="1" lang="ja-JP" altLang="en-US" sz="36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7EFDF3A-7E50-D34A-92D7-F95D3E1DBE29}"/>
              </a:ext>
            </a:extLst>
          </p:cNvPr>
          <p:cNvSpPr txBox="1"/>
          <p:nvPr/>
        </p:nvSpPr>
        <p:spPr>
          <a:xfrm>
            <a:off x="2858941" y="3805323"/>
            <a:ext cx="924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data</a:t>
            </a:r>
            <a:endParaRPr kumimoji="1" lang="ja-JP" altLang="en-US" sz="3200"/>
          </a:p>
        </p:txBody>
      </p:sp>
      <p:pic>
        <p:nvPicPr>
          <p:cNvPr id="24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AF9F1B6B-BAAF-E64B-BE96-58C42D66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97" y="3664109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1A90489-D1CE-B046-AFDD-486940081F5E}"/>
              </a:ext>
            </a:extLst>
          </p:cNvPr>
          <p:cNvCxnSpPr>
            <a:cxnSpLocks/>
          </p:cNvCxnSpPr>
          <p:nvPr/>
        </p:nvCxnSpPr>
        <p:spPr>
          <a:xfrm flipH="1">
            <a:off x="1560483" y="5101165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8BF553F-B425-744E-B33E-5D94C848BB1E}"/>
              </a:ext>
            </a:extLst>
          </p:cNvPr>
          <p:cNvSpPr txBox="1"/>
          <p:nvPr/>
        </p:nvSpPr>
        <p:spPr>
          <a:xfrm>
            <a:off x="2858941" y="47848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fig</a:t>
            </a:r>
            <a:endParaRPr kumimoji="1" lang="ja-JP" altLang="en-US" sz="3200"/>
          </a:p>
        </p:txBody>
      </p:sp>
      <p:pic>
        <p:nvPicPr>
          <p:cNvPr id="27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D4612088-634A-F44B-A311-3180D5EB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97" y="4643600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D6B5107-B77C-7844-84C3-5536F8BE575E}"/>
              </a:ext>
            </a:extLst>
          </p:cNvPr>
          <p:cNvCxnSpPr>
            <a:cxnSpLocks/>
          </p:cNvCxnSpPr>
          <p:nvPr/>
        </p:nvCxnSpPr>
        <p:spPr>
          <a:xfrm flipH="1">
            <a:off x="1560484" y="6083296"/>
            <a:ext cx="46181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FFB0CD9-4DE7-264D-9659-FEF276371EBC}"/>
              </a:ext>
            </a:extLst>
          </p:cNvPr>
          <p:cNvSpPr txBox="1"/>
          <p:nvPr/>
        </p:nvSpPr>
        <p:spPr>
          <a:xfrm>
            <a:off x="2748089" y="5721059"/>
            <a:ext cx="1434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script.R</a:t>
            </a:r>
            <a:endParaRPr kumimoji="1" lang="ja-JP" altLang="en-US" sz="3200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F4F22A7F-C05A-4E4D-A8DA-910EF0706908}"/>
              </a:ext>
            </a:extLst>
          </p:cNvPr>
          <p:cNvCxnSpPr>
            <a:cxnSpLocks/>
          </p:cNvCxnSpPr>
          <p:nvPr/>
        </p:nvCxnSpPr>
        <p:spPr>
          <a:xfrm flipH="1">
            <a:off x="3911600" y="4121674"/>
            <a:ext cx="163482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72952C40-7D78-604B-9C27-732395E1555E}"/>
              </a:ext>
            </a:extLst>
          </p:cNvPr>
          <p:cNvGrpSpPr/>
          <p:nvPr/>
        </p:nvGrpSpPr>
        <p:grpSpPr>
          <a:xfrm>
            <a:off x="2121529" y="5761572"/>
            <a:ext cx="501780" cy="596021"/>
            <a:chOff x="1141269" y="1781052"/>
            <a:chExt cx="836644" cy="836644"/>
          </a:xfrm>
        </p:grpSpPr>
        <p:sp>
          <p:nvSpPr>
            <p:cNvPr id="31" name="メモ 30">
              <a:extLst>
                <a:ext uri="{FF2B5EF4-FFF2-40B4-BE49-F238E27FC236}">
                  <a16:creationId xmlns:a16="http://schemas.microsoft.com/office/drawing/2014/main" id="{DD203323-6F51-7444-84B9-96BB13485521}"/>
                </a:ext>
              </a:extLst>
            </p:cNvPr>
            <p:cNvSpPr/>
            <p:nvPr/>
          </p:nvSpPr>
          <p:spPr>
            <a:xfrm>
              <a:off x="1141269" y="1781052"/>
              <a:ext cx="836644" cy="836644"/>
            </a:xfrm>
            <a:prstGeom prst="foldedCorner">
              <a:avLst>
                <a:gd name="adj" fmla="val 2071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DE29E241-CCAF-6B42-8B14-871C81E5AF47}"/>
                </a:ext>
              </a:extLst>
            </p:cNvPr>
            <p:cNvCxnSpPr/>
            <p:nvPr/>
          </p:nvCxnSpPr>
          <p:spPr>
            <a:xfrm>
              <a:off x="1310770" y="2000250"/>
              <a:ext cx="497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92100A39-73DD-3B47-942A-BF701708DAB4}"/>
                </a:ext>
              </a:extLst>
            </p:cNvPr>
            <p:cNvCxnSpPr/>
            <p:nvPr/>
          </p:nvCxnSpPr>
          <p:spPr>
            <a:xfrm>
              <a:off x="1310770" y="2162175"/>
              <a:ext cx="497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CCF3AC82-BBE3-AB43-9505-85A1449849C8}"/>
                </a:ext>
              </a:extLst>
            </p:cNvPr>
            <p:cNvCxnSpPr/>
            <p:nvPr/>
          </p:nvCxnSpPr>
          <p:spPr>
            <a:xfrm>
              <a:off x="1310604" y="2327275"/>
              <a:ext cx="497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5A81BAE6-A790-FF40-979E-9D18A80853E0}"/>
              </a:ext>
            </a:extLst>
          </p:cNvPr>
          <p:cNvCxnSpPr>
            <a:cxnSpLocks/>
          </p:cNvCxnSpPr>
          <p:nvPr/>
        </p:nvCxnSpPr>
        <p:spPr>
          <a:xfrm flipV="1">
            <a:off x="5054392" y="4107641"/>
            <a:ext cx="0" cy="13726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7A594627-519D-7E4B-8687-496D6B6219F0}"/>
              </a:ext>
            </a:extLst>
          </p:cNvPr>
          <p:cNvCxnSpPr>
            <a:cxnSpLocks/>
          </p:cNvCxnSpPr>
          <p:nvPr/>
        </p:nvCxnSpPr>
        <p:spPr>
          <a:xfrm flipH="1">
            <a:off x="5054391" y="4864100"/>
            <a:ext cx="4920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5BEDEEE-F137-B84D-9B88-15F9C37C36F3}"/>
              </a:ext>
            </a:extLst>
          </p:cNvPr>
          <p:cNvSpPr txBox="1"/>
          <p:nvPr/>
        </p:nvSpPr>
        <p:spPr>
          <a:xfrm>
            <a:off x="6364702" y="380532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data_raw</a:t>
            </a:r>
            <a:endParaRPr kumimoji="1" lang="ja-JP" altLang="en-US" sz="3200"/>
          </a:p>
        </p:txBody>
      </p:sp>
      <p:pic>
        <p:nvPicPr>
          <p:cNvPr id="44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2FE80102-2A32-0E4B-81A6-5CDC078F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58" y="3664109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F6C261D-CAC0-3F43-85B3-9FBBC00AE275}"/>
              </a:ext>
            </a:extLst>
          </p:cNvPr>
          <p:cNvSpPr txBox="1"/>
          <p:nvPr/>
        </p:nvSpPr>
        <p:spPr>
          <a:xfrm>
            <a:off x="5548336" y="4571712"/>
            <a:ext cx="2133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data_all.csv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268220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BD3D45C-73D4-3445-8CE2-017F499835E9}"/>
              </a:ext>
            </a:extLst>
          </p:cNvPr>
          <p:cNvSpPr/>
          <p:nvPr/>
        </p:nvSpPr>
        <p:spPr>
          <a:xfrm>
            <a:off x="2748089" y="6271968"/>
            <a:ext cx="5798382" cy="603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DE2FDCD-6F38-FE45-A605-044BFB241D7F}"/>
              </a:ext>
            </a:extLst>
          </p:cNvPr>
          <p:cNvCxnSpPr>
            <a:cxnSpLocks/>
          </p:cNvCxnSpPr>
          <p:nvPr/>
        </p:nvCxnSpPr>
        <p:spPr>
          <a:xfrm flipH="1">
            <a:off x="1560484" y="3070742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D9AB195-5328-2346-B9CC-45CDB2C6E823}"/>
              </a:ext>
            </a:extLst>
          </p:cNvPr>
          <p:cNvCxnSpPr>
            <a:cxnSpLocks/>
          </p:cNvCxnSpPr>
          <p:nvPr/>
        </p:nvCxnSpPr>
        <p:spPr>
          <a:xfrm>
            <a:off x="820255" y="1244356"/>
            <a:ext cx="0" cy="194491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フリーフォーム 18">
            <a:extLst>
              <a:ext uri="{FF2B5EF4-FFF2-40B4-BE49-F238E27FC236}">
                <a16:creationId xmlns:a16="http://schemas.microsoft.com/office/drawing/2014/main" id="{18BD87EF-045C-F147-B854-D4954D7A7376}"/>
              </a:ext>
            </a:extLst>
          </p:cNvPr>
          <p:cNvSpPr/>
          <p:nvPr/>
        </p:nvSpPr>
        <p:spPr>
          <a:xfrm>
            <a:off x="820255" y="2115214"/>
            <a:ext cx="740229" cy="4505719"/>
          </a:xfrm>
          <a:custGeom>
            <a:avLst/>
            <a:gdLst>
              <a:gd name="connsiteX0" fmla="*/ 0 w 522514"/>
              <a:gd name="connsiteY0" fmla="*/ 0 h 5233851"/>
              <a:gd name="connsiteX1" fmla="*/ 522514 w 522514"/>
              <a:gd name="connsiteY1" fmla="*/ 0 h 5233851"/>
              <a:gd name="connsiteX2" fmla="*/ 522514 w 522514"/>
              <a:gd name="connsiteY2" fmla="*/ 5233851 h 523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14" h="5233851">
                <a:moveTo>
                  <a:pt x="0" y="0"/>
                </a:moveTo>
                <a:lnTo>
                  <a:pt x="522514" y="0"/>
                </a:lnTo>
                <a:lnTo>
                  <a:pt x="522514" y="5233851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CE74403-7317-1A45-ABF5-20A60382CA0C}"/>
              </a:ext>
            </a:extLst>
          </p:cNvPr>
          <p:cNvSpPr txBox="1"/>
          <p:nvPr/>
        </p:nvSpPr>
        <p:spPr>
          <a:xfrm>
            <a:off x="2022297" y="1838106"/>
            <a:ext cx="207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m</a:t>
            </a:r>
            <a:r>
              <a:rPr kumimoji="1" lang="en-US" altLang="ja-JP" sz="3200" dirty="0" err="1"/>
              <a:t>y_project</a:t>
            </a:r>
            <a:endParaRPr kumimoji="1" lang="ja-JP" altLang="en-US" sz="3200"/>
          </a:p>
        </p:txBody>
      </p:sp>
      <p:pic>
        <p:nvPicPr>
          <p:cNvPr id="1028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5CA8B2EC-7F26-7E4F-913A-DEF4FE4CF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53" y="1696892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59A54A4F-4E43-2743-9F80-04966465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97" y="2596259"/>
            <a:ext cx="995945" cy="948966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A9F66952-4500-2A47-85D5-BC4F6B39D5BD}"/>
              </a:ext>
            </a:extLst>
          </p:cNvPr>
          <p:cNvSpPr txBox="1"/>
          <p:nvPr/>
        </p:nvSpPr>
        <p:spPr>
          <a:xfrm>
            <a:off x="3105931" y="2793634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m</a:t>
            </a:r>
            <a:r>
              <a:rPr kumimoji="1" lang="en-US" altLang="ja-JP" sz="3200" dirty="0" err="1"/>
              <a:t>y_project.Rproj</a:t>
            </a:r>
            <a:endParaRPr kumimoji="1" lang="ja-JP" altLang="en-US" sz="3200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BC44702-3C32-A54E-A594-0D09E0DADCB7}"/>
              </a:ext>
            </a:extLst>
          </p:cNvPr>
          <p:cNvCxnSpPr>
            <a:cxnSpLocks/>
          </p:cNvCxnSpPr>
          <p:nvPr/>
        </p:nvCxnSpPr>
        <p:spPr>
          <a:xfrm flipH="1">
            <a:off x="1560483" y="4121674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7A63653-392C-A24A-88B5-AE2A866143B4}"/>
              </a:ext>
            </a:extLst>
          </p:cNvPr>
          <p:cNvSpPr txBox="1"/>
          <p:nvPr/>
        </p:nvSpPr>
        <p:spPr>
          <a:xfrm>
            <a:off x="1244099" y="1009041"/>
            <a:ext cx="2832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~/Documents/R</a:t>
            </a:r>
            <a:endParaRPr kumimoji="1" lang="ja-JP" altLang="en-US" sz="3200"/>
          </a:p>
        </p:txBody>
      </p:sp>
      <p:pic>
        <p:nvPicPr>
          <p:cNvPr id="38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793D99AD-0EAD-5E4F-8138-B3FADCA2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55" y="867827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8EE8B8D-15E3-7E41-89AA-B8C067BAB80C}"/>
              </a:ext>
            </a:extLst>
          </p:cNvPr>
          <p:cNvSpPr txBox="1"/>
          <p:nvPr/>
        </p:nvSpPr>
        <p:spPr>
          <a:xfrm>
            <a:off x="0" y="50614"/>
            <a:ext cx="279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 Folder</a:t>
            </a:r>
            <a:endParaRPr kumimoji="1" lang="ja-JP" altLang="en-US" sz="36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7EFDF3A-7E50-D34A-92D7-F95D3E1DBE29}"/>
              </a:ext>
            </a:extLst>
          </p:cNvPr>
          <p:cNvSpPr txBox="1"/>
          <p:nvPr/>
        </p:nvSpPr>
        <p:spPr>
          <a:xfrm>
            <a:off x="2858941" y="3805323"/>
            <a:ext cx="924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data</a:t>
            </a:r>
            <a:endParaRPr kumimoji="1" lang="ja-JP" altLang="en-US" sz="3200"/>
          </a:p>
        </p:txBody>
      </p:sp>
      <p:pic>
        <p:nvPicPr>
          <p:cNvPr id="24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AF9F1B6B-BAAF-E64B-BE96-58C42D66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97" y="3664109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1A90489-D1CE-B046-AFDD-486940081F5E}"/>
              </a:ext>
            </a:extLst>
          </p:cNvPr>
          <p:cNvCxnSpPr>
            <a:cxnSpLocks/>
          </p:cNvCxnSpPr>
          <p:nvPr/>
        </p:nvCxnSpPr>
        <p:spPr>
          <a:xfrm flipH="1">
            <a:off x="1560483" y="5101165"/>
            <a:ext cx="9840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8BF553F-B425-744E-B33E-5D94C848BB1E}"/>
              </a:ext>
            </a:extLst>
          </p:cNvPr>
          <p:cNvSpPr txBox="1"/>
          <p:nvPr/>
        </p:nvSpPr>
        <p:spPr>
          <a:xfrm>
            <a:off x="2858941" y="4784814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fig</a:t>
            </a:r>
            <a:endParaRPr kumimoji="1" lang="ja-JP" altLang="en-US" sz="3200"/>
          </a:p>
        </p:txBody>
      </p:sp>
      <p:pic>
        <p:nvPicPr>
          <p:cNvPr id="27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D4612088-634A-F44B-A311-3180D5EB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97" y="4643600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D6B5107-B77C-7844-84C3-5536F8BE575E}"/>
              </a:ext>
            </a:extLst>
          </p:cNvPr>
          <p:cNvCxnSpPr>
            <a:cxnSpLocks/>
          </p:cNvCxnSpPr>
          <p:nvPr/>
        </p:nvCxnSpPr>
        <p:spPr>
          <a:xfrm flipH="1">
            <a:off x="1560484" y="6083296"/>
            <a:ext cx="46181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FFB0CD9-4DE7-264D-9659-FEF276371EBC}"/>
              </a:ext>
            </a:extLst>
          </p:cNvPr>
          <p:cNvSpPr txBox="1"/>
          <p:nvPr/>
        </p:nvSpPr>
        <p:spPr>
          <a:xfrm>
            <a:off x="2748089" y="5721059"/>
            <a:ext cx="1434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script.R</a:t>
            </a:r>
            <a:endParaRPr kumimoji="1" lang="ja-JP" altLang="en-US" sz="3200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F4F22A7F-C05A-4E4D-A8DA-910EF0706908}"/>
              </a:ext>
            </a:extLst>
          </p:cNvPr>
          <p:cNvCxnSpPr>
            <a:cxnSpLocks/>
          </p:cNvCxnSpPr>
          <p:nvPr/>
        </p:nvCxnSpPr>
        <p:spPr>
          <a:xfrm flipH="1">
            <a:off x="3911600" y="4121674"/>
            <a:ext cx="163482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28B0B629-82B3-2E4C-965E-BEC6A152FF36}"/>
              </a:ext>
            </a:extLst>
          </p:cNvPr>
          <p:cNvCxnSpPr>
            <a:cxnSpLocks/>
          </p:cNvCxnSpPr>
          <p:nvPr/>
        </p:nvCxnSpPr>
        <p:spPr>
          <a:xfrm flipV="1">
            <a:off x="5054392" y="4107641"/>
            <a:ext cx="0" cy="137260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91ED8B42-0BC4-2247-AC4C-5AA4A80D0688}"/>
              </a:ext>
            </a:extLst>
          </p:cNvPr>
          <p:cNvCxnSpPr>
            <a:cxnSpLocks/>
          </p:cNvCxnSpPr>
          <p:nvPr/>
        </p:nvCxnSpPr>
        <p:spPr>
          <a:xfrm flipH="1">
            <a:off x="5054391" y="4864100"/>
            <a:ext cx="4920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0335E07-9C67-F746-840A-4521821466F7}"/>
              </a:ext>
            </a:extLst>
          </p:cNvPr>
          <p:cNvSpPr txBox="1"/>
          <p:nvPr/>
        </p:nvSpPr>
        <p:spPr>
          <a:xfrm>
            <a:off x="6364702" y="380532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data_raw</a:t>
            </a:r>
            <a:endParaRPr kumimoji="1" lang="ja-JP" altLang="en-US" sz="3200"/>
          </a:p>
        </p:txBody>
      </p:sp>
      <p:pic>
        <p:nvPicPr>
          <p:cNvPr id="51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72A0568A-BD3B-FB47-87CB-13FB8CC73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58" y="3664109"/>
            <a:ext cx="836644" cy="8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6E61EF9-DE99-4C4B-85A5-55C552FB4461}"/>
              </a:ext>
            </a:extLst>
          </p:cNvPr>
          <p:cNvSpPr txBox="1"/>
          <p:nvPr/>
        </p:nvSpPr>
        <p:spPr>
          <a:xfrm>
            <a:off x="5548336" y="4571712"/>
            <a:ext cx="2133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/>
              <a:t>data_all.csv</a:t>
            </a:r>
            <a:endParaRPr kumimoji="1" lang="ja-JP" altLang="en-US" sz="3200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72952C40-7D78-604B-9C27-732395E1555E}"/>
              </a:ext>
            </a:extLst>
          </p:cNvPr>
          <p:cNvGrpSpPr/>
          <p:nvPr/>
        </p:nvGrpSpPr>
        <p:grpSpPr>
          <a:xfrm>
            <a:off x="2121529" y="5761572"/>
            <a:ext cx="501780" cy="596021"/>
            <a:chOff x="1141269" y="1781052"/>
            <a:chExt cx="836644" cy="836644"/>
          </a:xfrm>
        </p:grpSpPr>
        <p:sp>
          <p:nvSpPr>
            <p:cNvPr id="31" name="メモ 30">
              <a:extLst>
                <a:ext uri="{FF2B5EF4-FFF2-40B4-BE49-F238E27FC236}">
                  <a16:creationId xmlns:a16="http://schemas.microsoft.com/office/drawing/2014/main" id="{DD203323-6F51-7444-84B9-96BB13485521}"/>
                </a:ext>
              </a:extLst>
            </p:cNvPr>
            <p:cNvSpPr/>
            <p:nvPr/>
          </p:nvSpPr>
          <p:spPr>
            <a:xfrm>
              <a:off x="1141269" y="1781052"/>
              <a:ext cx="836644" cy="836644"/>
            </a:xfrm>
            <a:prstGeom prst="foldedCorner">
              <a:avLst>
                <a:gd name="adj" fmla="val 2071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DE29E241-CCAF-6B42-8B14-871C81E5AF47}"/>
                </a:ext>
              </a:extLst>
            </p:cNvPr>
            <p:cNvCxnSpPr/>
            <p:nvPr/>
          </p:nvCxnSpPr>
          <p:spPr>
            <a:xfrm>
              <a:off x="1310770" y="2000250"/>
              <a:ext cx="497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92100A39-73DD-3B47-942A-BF701708DAB4}"/>
                </a:ext>
              </a:extLst>
            </p:cNvPr>
            <p:cNvCxnSpPr/>
            <p:nvPr/>
          </p:nvCxnSpPr>
          <p:spPr>
            <a:xfrm>
              <a:off x="1310770" y="2162175"/>
              <a:ext cx="497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CCF3AC82-BBE3-AB43-9505-85A1449849C8}"/>
                </a:ext>
              </a:extLst>
            </p:cNvPr>
            <p:cNvCxnSpPr/>
            <p:nvPr/>
          </p:nvCxnSpPr>
          <p:spPr>
            <a:xfrm>
              <a:off x="1310604" y="2327275"/>
              <a:ext cx="4979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E9C3581-5394-CB4F-855D-0A1E8D416A4F}"/>
              </a:ext>
            </a:extLst>
          </p:cNvPr>
          <p:cNvSpPr txBox="1"/>
          <p:nvPr/>
        </p:nvSpPr>
        <p:spPr>
          <a:xfrm>
            <a:off x="2748089" y="6254118"/>
            <a:ext cx="5798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err="1">
                <a:latin typeface="DFPGyoSho-Lt" panose="03000300010101010101" pitchFamily="66" charset="-128"/>
                <a:ea typeface="DFPGyoSho-Lt" panose="03000300010101010101" pitchFamily="66" charset="-128"/>
              </a:rPr>
              <a:t>dat</a:t>
            </a:r>
            <a:r>
              <a:rPr lang="en-US" altLang="ja-JP" sz="2800" dirty="0">
                <a:latin typeface="DFPGyoSho-Lt" panose="03000300010101010101" pitchFamily="66" charset="-128"/>
                <a:ea typeface="DFPGyoSho-Lt" panose="03000300010101010101" pitchFamily="66" charset="-128"/>
              </a:rPr>
              <a:t> &lt;- </a:t>
            </a:r>
            <a:r>
              <a:rPr lang="en-US" altLang="ja-JP" sz="2800" dirty="0" err="1">
                <a:latin typeface="DFPGyoSho-Lt" panose="03000300010101010101" pitchFamily="66" charset="-128"/>
                <a:ea typeface="DFPGyoSho-Lt" panose="03000300010101010101" pitchFamily="66" charset="-128"/>
              </a:rPr>
              <a:t>read.csv</a:t>
            </a:r>
            <a:r>
              <a:rPr lang="en-US" altLang="ja-JP" sz="2800" dirty="0">
                <a:latin typeface="DFPGyoSho-Lt" panose="03000300010101010101" pitchFamily="66" charset="-128"/>
                <a:ea typeface="DFPGyoSho-Lt" panose="03000300010101010101" pitchFamily="66" charset="-128"/>
              </a:rPr>
              <a:t>("data/</a:t>
            </a:r>
            <a:r>
              <a:rPr lang="en-US" altLang="ja-JP" sz="2800" dirty="0" err="1">
                <a:latin typeface="DFPGyoSho-Lt" panose="03000300010101010101" pitchFamily="66" charset="-128"/>
                <a:ea typeface="DFPGyoSho-Lt" panose="03000300010101010101" pitchFamily="66" charset="-128"/>
              </a:rPr>
              <a:t>data_all.csv</a:t>
            </a:r>
            <a:r>
              <a:rPr lang="en-US" altLang="ja-JP" sz="2800" dirty="0">
                <a:latin typeface="DFPGyoSho-Lt" panose="03000300010101010101" pitchFamily="66" charset="-128"/>
                <a:ea typeface="DFPGyoSho-Lt" panose="03000300010101010101" pitchFamily="66" charset="-128"/>
              </a:rPr>
              <a:t>")</a:t>
            </a:r>
            <a:endParaRPr kumimoji="1" lang="ja-JP" altLang="en-US" sz="2800">
              <a:latin typeface="DFPGyoSho-Lt" panose="03000300010101010101" pitchFamily="66" charset="-128"/>
              <a:ea typeface="DFPGyoSho-Lt" panose="03000300010101010101" pitchFamily="66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89F4E0-E5C0-884D-9379-C6CED58F9689}"/>
              </a:ext>
            </a:extLst>
          </p:cNvPr>
          <p:cNvSpPr/>
          <p:nvPr/>
        </p:nvSpPr>
        <p:spPr>
          <a:xfrm>
            <a:off x="6293871" y="5373283"/>
            <a:ext cx="2170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chemeClr val="accent1"/>
                </a:solidFill>
              </a:rPr>
              <a:t>Relative path </a:t>
            </a:r>
            <a:endParaRPr lang="ja-JP" altLang="en-US" sz="2800">
              <a:solidFill>
                <a:schemeClr val="accent1"/>
              </a:solidFill>
            </a:endParaRPr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3A220ADA-D315-5D44-9D2D-8285B3AFAF29}"/>
              </a:ext>
            </a:extLst>
          </p:cNvPr>
          <p:cNvCxnSpPr>
            <a:cxnSpLocks/>
          </p:cNvCxnSpPr>
          <p:nvPr/>
        </p:nvCxnSpPr>
        <p:spPr>
          <a:xfrm flipH="1">
            <a:off x="5793192" y="5721059"/>
            <a:ext cx="432128" cy="51701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B9D327C-C9D9-E841-8E9C-BFF7DB2258D5}"/>
              </a:ext>
            </a:extLst>
          </p:cNvPr>
          <p:cNvSpPr/>
          <p:nvPr/>
        </p:nvSpPr>
        <p:spPr>
          <a:xfrm>
            <a:off x="4600981" y="1225149"/>
            <a:ext cx="1984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solidFill>
                  <a:schemeClr val="accent1"/>
                </a:solidFill>
              </a:rPr>
              <a:t>Project Root</a:t>
            </a:r>
            <a:endParaRPr lang="ja-JP" altLang="en-US" sz="2800">
              <a:solidFill>
                <a:schemeClr val="accent1"/>
              </a:solidFill>
            </a:endParaRP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A4129B8-8C51-2449-AEE5-5FF1E4C18822}"/>
              </a:ext>
            </a:extLst>
          </p:cNvPr>
          <p:cNvCxnSpPr>
            <a:cxnSpLocks/>
          </p:cNvCxnSpPr>
          <p:nvPr/>
        </p:nvCxnSpPr>
        <p:spPr>
          <a:xfrm flipH="1">
            <a:off x="4100302" y="1572925"/>
            <a:ext cx="432128" cy="51701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09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CC9E67F-69AD-0346-B1F0-781E1109499C}"/>
              </a:ext>
            </a:extLst>
          </p:cNvPr>
          <p:cNvCxnSpPr>
            <a:cxnSpLocks/>
          </p:cNvCxnSpPr>
          <p:nvPr/>
        </p:nvCxnSpPr>
        <p:spPr>
          <a:xfrm>
            <a:off x="585788" y="1004888"/>
            <a:ext cx="0" cy="5853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3E027A6-B97D-AF4D-B50B-863EB251FAE0}"/>
              </a:ext>
            </a:extLst>
          </p:cNvPr>
          <p:cNvSpPr txBox="1"/>
          <p:nvPr/>
        </p:nvSpPr>
        <p:spPr>
          <a:xfrm>
            <a:off x="1345365" y="56911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~/Documents/R</a:t>
            </a:r>
            <a:endParaRPr kumimoji="1" lang="ja-JP" altLang="en-US" sz="24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DE6BB6A-ACAF-7946-9F45-F776001CD793}"/>
              </a:ext>
            </a:extLst>
          </p:cNvPr>
          <p:cNvGrpSpPr/>
          <p:nvPr/>
        </p:nvGrpSpPr>
        <p:grpSpPr>
          <a:xfrm>
            <a:off x="595093" y="1495627"/>
            <a:ext cx="2515985" cy="1426078"/>
            <a:chOff x="440490" y="5062583"/>
            <a:chExt cx="3565745" cy="2021089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0696BD33-3FC5-E24C-8362-CB7E3A013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A01C6042-8D8C-EB41-AC74-2576674ED6A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project1</a:t>
              </a:r>
              <a:endParaRPr kumimoji="1" lang="ja-JP" altLang="en-US" sz="2800" dirty="0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0A3337DC-5CF6-9444-82AF-0B6A6DE399D8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3E81B1B2-873E-344B-972D-F0A2C3F08F01}"/>
              </a:ext>
            </a:extLst>
          </p:cNvPr>
          <p:cNvGrpSpPr/>
          <p:nvPr/>
        </p:nvGrpSpPr>
        <p:grpSpPr>
          <a:xfrm>
            <a:off x="575863" y="4240096"/>
            <a:ext cx="2515985" cy="1426078"/>
            <a:chOff x="440490" y="5062583"/>
            <a:chExt cx="3565745" cy="2021089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0FB4EBD4-94E3-F649-AD8B-4F18955A5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B804C3C-0070-BF49-844F-18114EDEB1B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project2</a:t>
              </a:r>
              <a:endParaRPr kumimoji="1" lang="ja-JP" altLang="en-US" sz="2800" dirty="0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id="{8160BE73-662E-AA47-BA59-0B7D1DFECE71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DB6C90E1-E829-434C-AC86-DAE9A32A062E}"/>
              </a:ext>
            </a:extLst>
          </p:cNvPr>
          <p:cNvCxnSpPr>
            <a:cxnSpLocks/>
          </p:cNvCxnSpPr>
          <p:nvPr/>
        </p:nvCxnSpPr>
        <p:spPr>
          <a:xfrm>
            <a:off x="4310051" y="0"/>
            <a:ext cx="0" cy="5538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77110865-6AA6-504F-92DB-994886171B38}"/>
              </a:ext>
            </a:extLst>
          </p:cNvPr>
          <p:cNvGrpSpPr/>
          <p:nvPr/>
        </p:nvGrpSpPr>
        <p:grpSpPr>
          <a:xfrm>
            <a:off x="4319977" y="499668"/>
            <a:ext cx="2515985" cy="1426078"/>
            <a:chOff x="440490" y="5062583"/>
            <a:chExt cx="3565745" cy="2021089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C625C7E5-444C-014E-B0B4-7D5EF36F4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54285CC-CC36-3240-BA42-1A18B8CA7F03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project3</a:t>
              </a:r>
              <a:endParaRPr kumimoji="1" lang="ja-JP" altLang="en-US" sz="2800" dirty="0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id="{AD923557-9F39-B744-83FA-F051020C7B8F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2D97069F-2E1C-C64B-B3CE-16AA8E413FB1}"/>
              </a:ext>
            </a:extLst>
          </p:cNvPr>
          <p:cNvGrpSpPr/>
          <p:nvPr/>
        </p:nvGrpSpPr>
        <p:grpSpPr>
          <a:xfrm>
            <a:off x="4332894" y="3444091"/>
            <a:ext cx="2515985" cy="1426078"/>
            <a:chOff x="440490" y="5062583"/>
            <a:chExt cx="3565745" cy="2021089"/>
          </a:xfrm>
        </p:grpSpPr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603FB5C9-9EC0-3842-A25F-61A56999D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FFFBD0DF-8B7D-9A4C-AF71-85605AE8461E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project4</a:t>
              </a:r>
              <a:endParaRPr kumimoji="1" lang="ja-JP" altLang="en-US" sz="2800" dirty="0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id="{FC217A4E-C003-654E-AB4E-A66EBB1D7A59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22A467F4-6F54-B440-9B85-F480CF44B6A4}"/>
              </a:ext>
            </a:extLst>
          </p:cNvPr>
          <p:cNvCxnSpPr>
            <a:cxnSpLocks/>
          </p:cNvCxnSpPr>
          <p:nvPr/>
        </p:nvCxnSpPr>
        <p:spPr>
          <a:xfrm>
            <a:off x="4310051" y="5624515"/>
            <a:ext cx="0" cy="1060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>
            <a:extLst>
              <a:ext uri="{FF2B5EF4-FFF2-40B4-BE49-F238E27FC236}">
                <a16:creationId xmlns:a16="http://schemas.microsoft.com/office/drawing/2014/main" id="{4CE13E3E-765B-494E-BE31-D1240C27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12" y="2049232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D518ADF1-0182-4F48-A5C0-AE7FEF22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2" y="4797076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5D8C69DE-C6EF-3646-8141-2A952188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53" y="402022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BDE8CB87-D1DA-424F-9543-5775A69F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136" y="106766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130" y="5579911"/>
            <a:ext cx="1016368" cy="10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3B002194-0225-5842-8B09-30986358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5" y="126753"/>
            <a:ext cx="1150743" cy="11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0DACE218-3616-5C4F-A438-29766B7AE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3" y="1424038"/>
            <a:ext cx="670004" cy="67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870B9B0E-43FA-9D47-922E-2F1305ED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25" y="4105631"/>
            <a:ext cx="670004" cy="67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037B3864-E8A6-B14A-BBFE-1B9AC4F66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87" y="360780"/>
            <a:ext cx="670004" cy="67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フォルダのアイコン ふぉるだのあいこん - ico,png,icns,無料の ...">
            <a:extLst>
              <a:ext uri="{FF2B5EF4-FFF2-40B4-BE49-F238E27FC236}">
                <a16:creationId xmlns:a16="http://schemas.microsoft.com/office/drawing/2014/main" id="{0906FF1A-0BB8-D04C-BFB3-67C9F73E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03" y="3289899"/>
            <a:ext cx="670004" cy="67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1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6114" y="1024523"/>
            <a:ext cx="8035632" cy="487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名前：</a:t>
            </a:r>
            <a:r>
              <a:rPr kumimoji="1" lang="en-US" altLang="ja-JP" sz="3600" dirty="0"/>
              <a:t> </a:t>
            </a:r>
            <a:r>
              <a:rPr lang="ja-JP" altLang="en-US" sz="3600" dirty="0"/>
              <a:t>三村</a:t>
            </a:r>
            <a:r>
              <a:rPr lang="en-US" altLang="ja-JP" sz="3600" dirty="0"/>
              <a:t> </a:t>
            </a:r>
            <a:r>
              <a:rPr kumimoji="1" lang="en-US" altLang="ja-JP" sz="3600" dirty="0"/>
              <a:t>@kilometer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職業：</a:t>
            </a:r>
            <a:r>
              <a:rPr kumimoji="1" lang="en-US" altLang="ja-JP" sz="3600" dirty="0"/>
              <a:t> </a:t>
            </a:r>
            <a:r>
              <a:rPr kumimoji="1" lang="ja-JP" altLang="en-US" sz="3600" dirty="0"/>
              <a:t>ポスドク</a:t>
            </a:r>
            <a:r>
              <a:rPr kumimoji="1" lang="en-US" altLang="ja-JP" sz="3600" dirty="0"/>
              <a:t> </a:t>
            </a:r>
            <a:r>
              <a:rPr kumimoji="1" lang="en-US" altLang="ja-JP" sz="2000" dirty="0"/>
              <a:t>(</a:t>
            </a:r>
            <a:r>
              <a:rPr lang="ja-JP" altLang="en-US" sz="2000" dirty="0"/>
              <a:t>こうがくはくし</a:t>
            </a:r>
            <a:r>
              <a:rPr kumimoji="1" lang="en-US" altLang="ja-JP" sz="2000" dirty="0"/>
              <a:t>)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専門：</a:t>
            </a:r>
            <a:r>
              <a:rPr lang="en-US" altLang="ja-JP" sz="3600" dirty="0"/>
              <a:t> </a:t>
            </a:r>
            <a:r>
              <a:rPr lang="ja-JP" altLang="en-US" sz="3600" dirty="0"/>
              <a:t>行動神経科学</a:t>
            </a:r>
            <a:r>
              <a:rPr lang="en-US" altLang="ja-JP" sz="2000" dirty="0"/>
              <a:t>(</a:t>
            </a:r>
            <a:r>
              <a:rPr lang="ja-JP" altLang="en-US" sz="2000" dirty="0"/>
              <a:t>霊長類</a:t>
            </a:r>
            <a:r>
              <a:rPr lang="en-US" altLang="ja-JP" sz="2000" dirty="0"/>
              <a:t>)</a:t>
            </a:r>
            <a:endParaRPr lang="en-US" altLang="ja-JP" sz="32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</a:t>
            </a:r>
            <a:r>
              <a:rPr lang="ja-JP" altLang="en-US" sz="3600" dirty="0"/>
              <a:t>　</a:t>
            </a:r>
            <a:r>
              <a:rPr lang="en-US" altLang="ja-JP" sz="3600" dirty="0"/>
              <a:t> </a:t>
            </a:r>
            <a:r>
              <a:rPr lang="ja-JP" altLang="en-US" sz="3600" dirty="0"/>
              <a:t>脳イメージング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     </a:t>
            </a:r>
            <a:r>
              <a:rPr lang="ja-JP" altLang="en-US" sz="3600" dirty="0"/>
              <a:t>医療システム工学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R</a:t>
            </a:r>
            <a:r>
              <a:rPr lang="ja-JP" altLang="en-US" sz="3600" dirty="0"/>
              <a:t>歴：</a:t>
            </a:r>
            <a:r>
              <a:rPr lang="en-US" altLang="ja-JP" sz="3600" dirty="0"/>
              <a:t>  ~ 10</a:t>
            </a:r>
            <a:r>
              <a:rPr lang="ja-JP" altLang="en-US" sz="3600" dirty="0"/>
              <a:t>年ぐらい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流行</a:t>
            </a:r>
            <a:r>
              <a:rPr lang="en-US" altLang="ja-JP" sz="3600" dirty="0"/>
              <a:t>:   </a:t>
            </a:r>
            <a:r>
              <a:rPr lang="ja-JP" altLang="en-US" sz="3600" dirty="0"/>
              <a:t>カメ</a:t>
            </a:r>
            <a:endParaRPr lang="en-US" altLang="ja-JP" sz="3600" dirty="0"/>
          </a:p>
        </p:txBody>
      </p:sp>
      <p:pic>
        <p:nvPicPr>
          <p:cNvPr id="7" name="図 6" descr="295523_10151763090528047_814719792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r="31981" b="-1796"/>
          <a:stretch/>
        </p:blipFill>
        <p:spPr>
          <a:xfrm>
            <a:off x="6414046" y="1024523"/>
            <a:ext cx="2532106" cy="24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1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8505496-C437-9C45-BD22-7C2165220021}"/>
              </a:ext>
            </a:extLst>
          </p:cNvPr>
          <p:cNvSpPr txBox="1"/>
          <p:nvPr/>
        </p:nvSpPr>
        <p:spPr>
          <a:xfrm>
            <a:off x="2353734" y="2895414"/>
            <a:ext cx="4621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Project ≠ sandbox</a:t>
            </a:r>
            <a:endParaRPr kumimoji="1" lang="ja-JP" altLang="en-US" sz="4800"/>
          </a:p>
        </p:txBody>
      </p:sp>
    </p:spTree>
    <p:extLst>
      <p:ext uri="{BB962C8B-B14F-4D97-AF65-F5344CB8AC3E}">
        <p14:creationId xmlns:p14="http://schemas.microsoft.com/office/powerpoint/2010/main" val="529601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06" y="1165122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3586367" y="4565547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Sandbox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27124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7" y="1504335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197128" y="490476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/>
              <a:t>Sandbox</a:t>
            </a:r>
            <a:endParaRPr kumimoji="1" lang="ja-JP" altLang="en-US" sz="36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 rot="19413839"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2433686">
            <a:off x="3392586" y="439735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933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2" y="304383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57458" y="2550719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Sandbox </a:t>
            </a:r>
            <a:r>
              <a:rPr kumimoji="1" lang="en-US" altLang="ja-JP" sz="4800" dirty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" y="3719556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3321" y="6027860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Sandbox </a:t>
            </a:r>
            <a:r>
              <a:rPr kumimoji="1" lang="en-US" altLang="ja-JP" sz="4800" dirty="0"/>
              <a:t>B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03590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2" y="304383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57458" y="2550719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Sandbox </a:t>
            </a:r>
            <a:r>
              <a:rPr kumimoji="1" lang="en-US" altLang="ja-JP" sz="4800" dirty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" y="3719556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3321" y="6027860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Sandbox </a:t>
            </a:r>
            <a:r>
              <a:rPr kumimoji="1" lang="en-US" altLang="ja-JP" sz="4800" dirty="0"/>
              <a:t>B</a:t>
            </a:r>
            <a:endParaRPr kumimoji="1" lang="ja-JP" altLang="en-US" sz="4800" dirty="0"/>
          </a:p>
        </p:txBody>
      </p:sp>
      <p:sp>
        <p:nvSpPr>
          <p:cNvPr id="13" name="上下矢印 12"/>
          <p:cNvSpPr/>
          <p:nvPr/>
        </p:nvSpPr>
        <p:spPr>
          <a:xfrm>
            <a:off x="-13667" y="2235815"/>
            <a:ext cx="3984562" cy="3175000"/>
          </a:xfrm>
          <a:prstGeom prst="upDownArrow">
            <a:avLst>
              <a:gd name="adj1" fmla="val 75364"/>
              <a:gd name="adj2" fmla="val 254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9608" y="2849908"/>
            <a:ext cx="303801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</a:rPr>
              <a:t>Isolated</a:t>
            </a:r>
          </a:p>
          <a:p>
            <a:pPr algn="ctr"/>
            <a:r>
              <a:rPr lang="en-US" altLang="ja-JP" sz="36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Independent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3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メモ 24">
            <a:extLst>
              <a:ext uri="{FF2B5EF4-FFF2-40B4-BE49-F238E27FC236}">
                <a16:creationId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5077720" y="1031361"/>
            <a:ext cx="3840056" cy="473413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4581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"Sandbox</a:t>
            </a:r>
            <a:r>
              <a:rPr lang="en-US" altLang="ja-JP" sz="4000" dirty="0"/>
              <a:t>" in Python </a:t>
            </a:r>
            <a:endParaRPr kumimoji="1" lang="ja-JP" altLang="en-US" sz="4000" dirty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1723803" y="1195066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478896" y="3908848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5" name="正方形/長方形 4"/>
          <p:cNvSpPr/>
          <p:nvPr/>
        </p:nvSpPr>
        <p:spPr>
          <a:xfrm>
            <a:off x="5185663" y="1113431"/>
            <a:ext cx="3732112" cy="460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[python]</a:t>
            </a:r>
          </a:p>
          <a:p>
            <a:r>
              <a:rPr lang="ja-JP" altLang="en-US" sz="2400" dirty="0"/>
              <a:t>version = "3.7"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/>
              <a:t>[packages]</a:t>
            </a:r>
          </a:p>
          <a:p>
            <a:r>
              <a:rPr lang="mr-IN" altLang="ja-JP" sz="2400" dirty="0" err="1"/>
              <a:t>cycler</a:t>
            </a:r>
            <a:r>
              <a:rPr lang="mr-IN" altLang="ja-JP" sz="2400" dirty="0"/>
              <a:t>==0.10.0</a:t>
            </a:r>
            <a:endParaRPr lang="en-US" altLang="ja-JP" sz="2400" dirty="0"/>
          </a:p>
          <a:p>
            <a:r>
              <a:rPr lang="mr-IN" altLang="ja-JP" sz="2400" dirty="0" err="1"/>
              <a:t>kiwisolver</a:t>
            </a:r>
            <a:r>
              <a:rPr lang="mr-IN" altLang="ja-JP" sz="2400" dirty="0"/>
              <a:t>==1.1.0</a:t>
            </a:r>
            <a:endParaRPr lang="en-US" altLang="ja-JP" sz="2400" dirty="0"/>
          </a:p>
          <a:p>
            <a:r>
              <a:rPr lang="mr-IN" altLang="ja-JP" sz="2400" dirty="0" err="1"/>
              <a:t>matplotlib</a:t>
            </a:r>
            <a:r>
              <a:rPr lang="mr-IN" altLang="ja-JP" sz="2400" dirty="0"/>
              <a:t>==3.1.1</a:t>
            </a:r>
            <a:endParaRPr lang="en-US" altLang="ja-JP" sz="2400" dirty="0"/>
          </a:p>
          <a:p>
            <a:r>
              <a:rPr lang="mr-IN" altLang="ja-JP" sz="2400" dirty="0" err="1"/>
              <a:t>numpy</a:t>
            </a:r>
            <a:r>
              <a:rPr lang="mr-IN" altLang="ja-JP" sz="2400" dirty="0"/>
              <a:t>==1.16.4</a:t>
            </a:r>
            <a:endParaRPr lang="en-US" altLang="ja-JP" sz="2400" dirty="0"/>
          </a:p>
          <a:p>
            <a:r>
              <a:rPr lang="mr-IN" altLang="ja-JP" sz="2400" dirty="0" err="1"/>
              <a:t>opencv-python</a:t>
            </a:r>
            <a:r>
              <a:rPr lang="mr-IN" altLang="ja-JP" sz="2400" dirty="0"/>
              <a:t>==4.1.0.25</a:t>
            </a:r>
            <a:endParaRPr lang="en-US" altLang="ja-JP" sz="2400" dirty="0"/>
          </a:p>
          <a:p>
            <a:r>
              <a:rPr lang="mr-IN" altLang="ja-JP" sz="2400" dirty="0" err="1"/>
              <a:t>pandas</a:t>
            </a:r>
            <a:r>
              <a:rPr lang="mr-IN" altLang="ja-JP" sz="2400" dirty="0"/>
              <a:t>==0.25.0</a:t>
            </a:r>
            <a:endParaRPr lang="en-US" altLang="ja-JP" sz="2400" dirty="0"/>
          </a:p>
          <a:p>
            <a:r>
              <a:rPr lang="mr-IN" altLang="ja-JP" sz="2400" dirty="0" err="1"/>
              <a:t>pyparsing</a:t>
            </a:r>
            <a:r>
              <a:rPr lang="mr-IN" altLang="ja-JP" sz="2400" dirty="0"/>
              <a:t>==2.4.0</a:t>
            </a:r>
            <a:endParaRPr lang="en-US" altLang="ja-JP" sz="2400" dirty="0"/>
          </a:p>
          <a:p>
            <a:r>
              <a:rPr lang="mr-IN" altLang="ja-JP" sz="2400" dirty="0" err="1"/>
              <a:t>PypeR</a:t>
            </a:r>
            <a:r>
              <a:rPr lang="mr-IN" altLang="ja-JP" sz="2400" dirty="0"/>
              <a:t>==1.1.2</a:t>
            </a:r>
            <a:br>
              <a:rPr lang="en-US" altLang="ja-JP" sz="2400" dirty="0"/>
            </a:br>
            <a:r>
              <a:rPr lang="en-US" altLang="ja-JP" sz="2400" dirty="0"/>
              <a:t>...</a:t>
            </a:r>
            <a:endParaRPr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50456" y="1748366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メモ 27">
            <a:extLst>
              <a:ext uri="{FF2B5EF4-FFF2-40B4-BE49-F238E27FC236}">
                <a16:creationId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3832813" y="4053560"/>
            <a:ext cx="2770281" cy="215220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940756" y="4135630"/>
            <a:ext cx="236955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[python]</a:t>
            </a:r>
          </a:p>
          <a:p>
            <a:r>
              <a:rPr lang="ja-JP" altLang="en-US" sz="2400" dirty="0"/>
              <a:t>version = "</a:t>
            </a:r>
            <a:r>
              <a:rPr lang="en-US" altLang="ja-JP" sz="2400" dirty="0"/>
              <a:t>2</a:t>
            </a:r>
            <a:r>
              <a:rPr lang="ja-JP" altLang="en-US" sz="2400" dirty="0"/>
              <a:t>.7"</a:t>
            </a:r>
            <a:endParaRPr lang="en-US" altLang="ja-JP" sz="2400" dirty="0"/>
          </a:p>
          <a:p>
            <a:pPr>
              <a:spcBef>
                <a:spcPts val="600"/>
              </a:spcBef>
            </a:pPr>
            <a:r>
              <a:rPr lang="en-US" altLang="ja-JP" sz="2400" dirty="0"/>
              <a:t>[packages]</a:t>
            </a:r>
          </a:p>
          <a:p>
            <a:r>
              <a:rPr lang="mr-IN" altLang="ja-JP" sz="2400" dirty="0" err="1"/>
              <a:t>numpy</a:t>
            </a:r>
            <a:r>
              <a:rPr lang="mr-IN" altLang="ja-JP" sz="2400" dirty="0"/>
              <a:t>==1.16.4</a:t>
            </a:r>
            <a:endParaRPr lang="en-US" altLang="ja-JP" sz="2400" dirty="0"/>
          </a:p>
          <a:p>
            <a:r>
              <a:rPr lang="en-US" altLang="ja-JP" sz="2400" dirty="0"/>
              <a:t>...</a:t>
            </a:r>
            <a:endParaRPr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3005549" y="4770565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6C4058D-9039-6741-876D-E424127703AB}"/>
              </a:ext>
            </a:extLst>
          </p:cNvPr>
          <p:cNvSpPr/>
          <p:nvPr/>
        </p:nvSpPr>
        <p:spPr>
          <a:xfrm>
            <a:off x="600566" y="6448629"/>
            <a:ext cx="8954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cf. </a:t>
            </a:r>
            <a:r>
              <a:rPr lang="ja-JP" altLang="en-US"/>
              <a:t>https://speakerdeck.com/kilometer/tokyo-dot-r-number-80-r-interface-to-python</a:t>
            </a:r>
          </a:p>
        </p:txBody>
      </p:sp>
    </p:spTree>
    <p:extLst>
      <p:ext uri="{BB962C8B-B14F-4D97-AF65-F5344CB8AC3E}">
        <p14:creationId xmlns:p14="http://schemas.microsoft.com/office/powerpoint/2010/main" val="1648988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383024" y="2612375"/>
            <a:ext cx="3737504" cy="937465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186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Sandbox environments?</a:t>
            </a:r>
            <a:endParaRPr kumimoji="1" lang="ja-JP" altLang="en-US" sz="4000" dirty="0"/>
          </a:p>
        </p:txBody>
      </p:sp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77" y="2377099"/>
            <a:ext cx="777142" cy="77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A207CF1-01DD-A04E-B32B-F4D395F9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9" y="983948"/>
            <a:ext cx="2728251" cy="2170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円/楕円 19">
            <a:extLst>
              <a:ext uri="{FF2B5EF4-FFF2-40B4-BE49-F238E27FC236}">
                <a16:creationId xmlns:a16="http://schemas.microsoft.com/office/drawing/2014/main" id="{C42788B0-9828-6743-BBF4-54D353FB88CE}"/>
              </a:ext>
            </a:extLst>
          </p:cNvPr>
          <p:cNvSpPr/>
          <p:nvPr/>
        </p:nvSpPr>
        <p:spPr>
          <a:xfrm>
            <a:off x="4865158" y="2612375"/>
            <a:ext cx="3737504" cy="937465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Picture 2" descr="ttps://www.rstudio.com/wp-content/uploads/2019/01/favIcon114.png">
            <a:extLst>
              <a:ext uri="{FF2B5EF4-FFF2-40B4-BE49-F238E27FC236}">
                <a16:creationId xmlns:a16="http://schemas.microsoft.com/office/drawing/2014/main" id="{0A06307E-A7E8-CA45-B74E-7A31F39B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11" y="2377099"/>
            <a:ext cx="777142" cy="77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DA0F30E9-8226-8648-89E0-AA713DA4C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663" y="983948"/>
            <a:ext cx="2728251" cy="2170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4" name="円/楕円 23">
            <a:extLst>
              <a:ext uri="{FF2B5EF4-FFF2-40B4-BE49-F238E27FC236}">
                <a16:creationId xmlns:a16="http://schemas.microsoft.com/office/drawing/2014/main" id="{2EF174FC-3448-BB4F-88FF-79C6E8F595FA}"/>
              </a:ext>
            </a:extLst>
          </p:cNvPr>
          <p:cNvSpPr/>
          <p:nvPr/>
        </p:nvSpPr>
        <p:spPr>
          <a:xfrm>
            <a:off x="383024" y="5418160"/>
            <a:ext cx="3737504" cy="937465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Picture 2" descr="ttps://www.rstudio.com/wp-content/uploads/2019/01/favIcon114.png">
            <a:extLst>
              <a:ext uri="{FF2B5EF4-FFF2-40B4-BE49-F238E27FC236}">
                <a16:creationId xmlns:a16="http://schemas.microsoft.com/office/drawing/2014/main" id="{5C6E2994-F8B6-2548-9182-83DC69DC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77" y="5182884"/>
            <a:ext cx="777142" cy="77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24A5E931-7824-BB47-9AAA-271522F2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9" y="3789733"/>
            <a:ext cx="2728251" cy="2170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2" name="円/楕円 31">
            <a:extLst>
              <a:ext uri="{FF2B5EF4-FFF2-40B4-BE49-F238E27FC236}">
                <a16:creationId xmlns:a16="http://schemas.microsoft.com/office/drawing/2014/main" id="{3C27D022-2E3B-A941-8564-FED7CD45AE2A}"/>
              </a:ext>
            </a:extLst>
          </p:cNvPr>
          <p:cNvSpPr/>
          <p:nvPr/>
        </p:nvSpPr>
        <p:spPr>
          <a:xfrm>
            <a:off x="4865158" y="5352161"/>
            <a:ext cx="3737504" cy="937465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ttps://www.rstudio.com/wp-content/uploads/2019/01/favIcon114.png">
            <a:extLst>
              <a:ext uri="{FF2B5EF4-FFF2-40B4-BE49-F238E27FC236}">
                <a16:creationId xmlns:a16="http://schemas.microsoft.com/office/drawing/2014/main" id="{FCE59AC4-D0B8-F64E-B7A7-83269DA33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11" y="5116885"/>
            <a:ext cx="777142" cy="77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4F074324-B658-A146-8747-A8327B23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663" y="3723734"/>
            <a:ext cx="2728251" cy="217029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0738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630BBCFD-A6E0-0341-A515-EBEEF4F3BE94}"/>
              </a:ext>
            </a:extLst>
          </p:cNvPr>
          <p:cNvGrpSpPr/>
          <p:nvPr/>
        </p:nvGrpSpPr>
        <p:grpSpPr>
          <a:xfrm>
            <a:off x="1427267" y="965200"/>
            <a:ext cx="6650462" cy="5774267"/>
            <a:chOff x="810153" y="164748"/>
            <a:chExt cx="7572376" cy="6574719"/>
          </a:xfrm>
        </p:grpSpPr>
        <p:sp>
          <p:nvSpPr>
            <p:cNvPr id="14" name="円柱 13">
              <a:extLst>
                <a:ext uri="{FF2B5EF4-FFF2-40B4-BE49-F238E27FC236}">
                  <a16:creationId xmlns:a16="http://schemas.microsoft.com/office/drawing/2014/main" id="{4414AFB1-092D-AE40-8801-997C226F5D24}"/>
                </a:ext>
              </a:extLst>
            </p:cNvPr>
            <p:cNvSpPr/>
            <p:nvPr/>
          </p:nvSpPr>
          <p:spPr>
            <a:xfrm>
              <a:off x="810154" y="2502599"/>
              <a:ext cx="7572375" cy="4236868"/>
            </a:xfrm>
            <a:prstGeom prst="can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3465797B-C7FC-1948-BC60-B5D8D08CCEF5}"/>
                </a:ext>
              </a:extLst>
            </p:cNvPr>
            <p:cNvSpPr/>
            <p:nvPr/>
          </p:nvSpPr>
          <p:spPr>
            <a:xfrm>
              <a:off x="810153" y="2160421"/>
              <a:ext cx="7572375" cy="2285791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7F3E1263-8E28-0A49-85B2-9DF7E5736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255" y="164748"/>
              <a:ext cx="3099464" cy="24997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D4996DC-D4C9-1F41-AA80-72905B5C0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1405" y="537654"/>
              <a:ext cx="3099464" cy="24997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74583B1-3F95-7C49-A942-654900A28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7555" y="910560"/>
              <a:ext cx="3099464" cy="24997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6AD4F3E8-B121-A743-A023-0918857E4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3705" y="1283466"/>
              <a:ext cx="3099464" cy="24997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F0A2D9DB-D037-6D41-875B-0E0155C03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0400" y="1656374"/>
              <a:ext cx="3127396" cy="2487808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2" name="Picture 2" descr="ttps://www.rstudio.com/wp-content/uploads/2019/01/favIcon114.png">
              <a:extLst>
                <a:ext uri="{FF2B5EF4-FFF2-40B4-BE49-F238E27FC236}">
                  <a16:creationId xmlns:a16="http://schemas.microsoft.com/office/drawing/2014/main" id="{9C09ED98-54D0-9C41-9E5A-7D12C7A80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508" y="2160421"/>
              <a:ext cx="1362021" cy="1362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R">
              <a:extLst>
                <a:ext uri="{FF2B5EF4-FFF2-40B4-BE49-F238E27FC236}">
                  <a16:creationId xmlns:a16="http://schemas.microsoft.com/office/drawing/2014/main" id="{015D72E9-68CD-5C47-8A0E-1F099FE89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394" y="4950259"/>
              <a:ext cx="1748085" cy="136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6C6F074-A637-024B-AE26-B93020125797}"/>
              </a:ext>
            </a:extLst>
          </p:cNvPr>
          <p:cNvSpPr txBox="1"/>
          <p:nvPr/>
        </p:nvSpPr>
        <p:spPr>
          <a:xfrm>
            <a:off x="157163" y="128588"/>
            <a:ext cx="2650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R &amp; </a:t>
            </a:r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C76A796-71FC-FC4E-9B58-68D9BB434A33}"/>
              </a:ext>
            </a:extLst>
          </p:cNvPr>
          <p:cNvSpPr txBox="1"/>
          <p:nvPr/>
        </p:nvSpPr>
        <p:spPr>
          <a:xfrm>
            <a:off x="6820710" y="3047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C5E6812-0BB8-7F47-A410-3244A7D7978C}"/>
              </a:ext>
            </a:extLst>
          </p:cNvPr>
          <p:cNvCxnSpPr>
            <a:cxnSpLocks/>
          </p:cNvCxnSpPr>
          <p:nvPr/>
        </p:nvCxnSpPr>
        <p:spPr>
          <a:xfrm flipH="1">
            <a:off x="4781333" y="353299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E0E4167-820F-B046-AA24-D27CF1AC2B8A}"/>
              </a:ext>
            </a:extLst>
          </p:cNvPr>
          <p:cNvCxnSpPr>
            <a:cxnSpLocks/>
          </p:cNvCxnSpPr>
          <p:nvPr/>
        </p:nvCxnSpPr>
        <p:spPr>
          <a:xfrm flipH="1">
            <a:off x="5265399" y="551239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44D4DF2-2F9C-7840-BB3C-40C3AB54250C}"/>
              </a:ext>
            </a:extLst>
          </p:cNvPr>
          <p:cNvCxnSpPr>
            <a:cxnSpLocks/>
          </p:cNvCxnSpPr>
          <p:nvPr/>
        </p:nvCxnSpPr>
        <p:spPr>
          <a:xfrm flipH="1">
            <a:off x="5762622" y="691742"/>
            <a:ext cx="1160696" cy="89312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D5D5F31-11DC-3248-9099-E4A2BF8C1DE1}"/>
              </a:ext>
            </a:extLst>
          </p:cNvPr>
          <p:cNvCxnSpPr>
            <a:cxnSpLocks/>
          </p:cNvCxnSpPr>
          <p:nvPr/>
        </p:nvCxnSpPr>
        <p:spPr>
          <a:xfrm flipH="1">
            <a:off x="6219644" y="787641"/>
            <a:ext cx="938255" cy="113087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915202E-3301-4448-833A-98C64736598B}"/>
              </a:ext>
            </a:extLst>
          </p:cNvPr>
          <p:cNvCxnSpPr>
            <a:cxnSpLocks/>
          </p:cNvCxnSpPr>
          <p:nvPr/>
        </p:nvCxnSpPr>
        <p:spPr>
          <a:xfrm flipH="1">
            <a:off x="6757068" y="861236"/>
            <a:ext cx="613148" cy="132383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921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511446-8647-8143-B03C-8984D53F0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" t="3803" r="9259" b="59862"/>
          <a:stretch/>
        </p:blipFill>
        <p:spPr>
          <a:xfrm>
            <a:off x="157163" y="1236133"/>
            <a:ext cx="8814505" cy="220133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528340F-E0AC-8743-98E9-DC3AE9391C79}"/>
              </a:ext>
            </a:extLst>
          </p:cNvPr>
          <p:cNvSpPr/>
          <p:nvPr/>
        </p:nvSpPr>
        <p:spPr>
          <a:xfrm>
            <a:off x="-67732" y="6506783"/>
            <a:ext cx="9465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https://towardsdatascience.com/creating-sandbox-environments-for-r-with-docker-def54e3491a3</a:t>
            </a:r>
          </a:p>
        </p:txBody>
      </p:sp>
      <p:pic>
        <p:nvPicPr>
          <p:cNvPr id="2052" name="Picture 4" descr="https://miro.medium.com/max/2000/1*gwRqfOfPLh-66PpXKZKGxg.png">
            <a:extLst>
              <a:ext uri="{FF2B5EF4-FFF2-40B4-BE49-F238E27FC236}">
                <a16:creationId xmlns:a16="http://schemas.microsoft.com/office/drawing/2014/main" id="{4137280F-7E42-E648-868B-D1FABE1AD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464" y="3614254"/>
            <a:ext cx="5155002" cy="28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iro.medium.com/max/1276/1*KEj-zi_LwlAEQmz1zhZvKw.png">
            <a:extLst>
              <a:ext uri="{FF2B5EF4-FFF2-40B4-BE49-F238E27FC236}">
                <a16:creationId xmlns:a16="http://schemas.microsoft.com/office/drawing/2014/main" id="{C0FE41B0-4E96-DA4D-B61D-0271B549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3683592"/>
            <a:ext cx="3692664" cy="27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558330-8D63-5C4B-8A1D-796200087992}"/>
              </a:ext>
            </a:extLst>
          </p:cNvPr>
          <p:cNvSpPr txBox="1"/>
          <p:nvPr/>
        </p:nvSpPr>
        <p:spPr>
          <a:xfrm>
            <a:off x="157163" y="128588"/>
            <a:ext cx="2638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If you want,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4391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161743-8806-F84D-9B24-79D01941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619"/>
            <a:ext cx="9144000" cy="442862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408B138-E8E9-184F-AD5B-8B1593A27889}"/>
              </a:ext>
            </a:extLst>
          </p:cNvPr>
          <p:cNvSpPr/>
          <p:nvPr/>
        </p:nvSpPr>
        <p:spPr>
          <a:xfrm>
            <a:off x="1919455" y="5879068"/>
            <a:ext cx="2751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/>
              <a:t>https://</a:t>
            </a:r>
            <a:r>
              <a:rPr lang="en-US" altLang="ja-JP" sz="2400" dirty="0" err="1"/>
              <a:t>rstudio.com</a:t>
            </a:r>
            <a:r>
              <a:rPr lang="en-US" altLang="ja-JP" sz="2400" dirty="0"/>
              <a:t>/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101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660127" y="4991899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143520" y="1697778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871191" y="785759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448569" y="1084371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199339" y="5360666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7061915" y="4467742"/>
            <a:ext cx="0" cy="64865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330845" y="3644803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825217" y="3494679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417527" y="2587390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フローチャート: 準備 26">
            <a:extLst>
              <a:ext uri="{FF2B5EF4-FFF2-40B4-BE49-F238E27FC236}">
                <a16:creationId xmlns:a16="http://schemas.microsoft.com/office/drawing/2014/main" id="{0BC0AED4-5DEF-1F43-B3F5-33539EF67928}"/>
              </a:ext>
            </a:extLst>
          </p:cNvPr>
          <p:cNvSpPr/>
          <p:nvPr/>
        </p:nvSpPr>
        <p:spPr>
          <a:xfrm rot="16200000">
            <a:off x="3070053" y="2451083"/>
            <a:ext cx="3080034" cy="2795723"/>
          </a:xfrm>
          <a:prstGeom prst="flowChartPreparation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Picture 2" descr="http://www.okadajp.org/RWiki/Rlogo.png">
            <a:extLst>
              <a:ext uri="{FF2B5EF4-FFF2-40B4-BE49-F238E27FC236}">
                <a16:creationId xmlns:a16="http://schemas.microsoft.com/office/drawing/2014/main" id="{778D8F7E-1594-7240-BF85-400CB84A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840" y="3005566"/>
            <a:ext cx="2176459" cy="16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926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CC2292-7B9E-F642-B38C-A2C3CAF64FE9}"/>
              </a:ext>
            </a:extLst>
          </p:cNvPr>
          <p:cNvSpPr txBox="1"/>
          <p:nvPr/>
        </p:nvSpPr>
        <p:spPr>
          <a:xfrm>
            <a:off x="1229785" y="4947762"/>
            <a:ext cx="6970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Integrated Development Environment</a:t>
            </a:r>
            <a:endParaRPr kumimoji="1" lang="ja-JP" altLang="en-US" sz="3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0EED25E-F2CB-7E48-B7E4-D5FE0A9E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46" y="1166540"/>
            <a:ext cx="4748394" cy="38295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0B2DF59-DA80-8141-98F5-CBE87DF9C7E1}"/>
              </a:ext>
            </a:extLst>
          </p:cNvPr>
          <p:cNvSpPr/>
          <p:nvPr/>
        </p:nvSpPr>
        <p:spPr>
          <a:xfrm>
            <a:off x="2174520" y="380622"/>
            <a:ext cx="2111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https://</a:t>
            </a:r>
            <a:r>
              <a:rPr lang="en-US" altLang="ja-JP" dirty="0" err="1"/>
              <a:t>rstudio.com</a:t>
            </a:r>
            <a:r>
              <a:rPr lang="en-US" altLang="ja-JP" dirty="0"/>
              <a:t>/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C6C7700-C6A2-A846-84CE-A8EB284D7787}"/>
              </a:ext>
            </a:extLst>
          </p:cNvPr>
          <p:cNvSpPr txBox="1"/>
          <p:nvPr/>
        </p:nvSpPr>
        <p:spPr>
          <a:xfrm rot="1811887">
            <a:off x="5407339" y="843374"/>
            <a:ext cx="3185487" cy="646331"/>
          </a:xfrm>
          <a:prstGeom prst="rect">
            <a:avLst/>
          </a:prstGeom>
          <a:solidFill>
            <a:schemeClr val="bg1"/>
          </a:solidFill>
          <a:ln w="47625" cmpd="dbl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uzura_font" panose="02000609000000000000" pitchFamily="49" charset="-128"/>
                <a:ea typeface="uzura_font" panose="02000609000000000000" pitchFamily="49" charset="-128"/>
              </a:rPr>
              <a:t>Recommended!!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14338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4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CC2292-7B9E-F642-B38C-A2C3CAF64FE9}"/>
              </a:ext>
            </a:extLst>
          </p:cNvPr>
          <p:cNvSpPr txBox="1"/>
          <p:nvPr/>
        </p:nvSpPr>
        <p:spPr>
          <a:xfrm>
            <a:off x="1642558" y="5074707"/>
            <a:ext cx="614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Integrated Development Environment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DD9F9A3-6681-7541-8E17-C85BAFD7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10" y="1096966"/>
            <a:ext cx="4918296" cy="39124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62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9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5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A0528C-A9CE-6149-88C5-CFD247F8D821}"/>
              </a:ext>
            </a:extLst>
          </p:cNvPr>
          <p:cNvSpPr txBox="1"/>
          <p:nvPr/>
        </p:nvSpPr>
        <p:spPr>
          <a:xfrm>
            <a:off x="0" y="50614"/>
            <a:ext cx="1627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err="1"/>
              <a:t>RStudio</a:t>
            </a:r>
            <a:endParaRPr kumimoji="1" lang="ja-JP" altLang="en-US" sz="36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5A8B6A0-6E4F-EF4D-B3C4-965F784C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29" y="789690"/>
            <a:ext cx="8330155" cy="556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7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</TotalTime>
  <Words>549</Words>
  <Application>Microsoft Macintosh PowerPoint</Application>
  <PresentationFormat>画面に合わせる (4:3)</PresentationFormat>
  <Paragraphs>129</Paragraphs>
  <Slides>28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9" baseType="lpstr">
      <vt:lpstr>DFPGyoSho-Lt</vt:lpstr>
      <vt:lpstr>Hack</vt:lpstr>
      <vt:lpstr>HG丸ｺﾞｼｯｸM-PRO</vt:lpstr>
      <vt:lpstr>uzura_font</vt:lpstr>
      <vt:lpstr>游ゴシック</vt:lpstr>
      <vt:lpstr>游ゴシック Light</vt:lpstr>
      <vt:lpstr>Arial</vt:lpstr>
      <vt:lpstr>Calibri</vt:lpstr>
      <vt:lpstr>Calibri Light</vt:lpstr>
      <vt:lpstr>Mangal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Koki MIMURA</dc:creator>
  <cp:lastModifiedBy>Koki MIMURA</cp:lastModifiedBy>
  <cp:revision>22</cp:revision>
  <dcterms:created xsi:type="dcterms:W3CDTF">2020-06-25T01:40:19Z</dcterms:created>
  <dcterms:modified xsi:type="dcterms:W3CDTF">2020-06-26T03:22:35Z</dcterms:modified>
</cp:coreProperties>
</file>